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2" r:id="rId1"/>
  </p:sldMasterIdLst>
  <p:notesMasterIdLst>
    <p:notesMasterId r:id="rId30"/>
  </p:notesMasterIdLst>
  <p:handoutMasterIdLst>
    <p:handoutMasterId r:id="rId31"/>
  </p:handoutMasterIdLst>
  <p:sldIdLst>
    <p:sldId id="394" r:id="rId2"/>
    <p:sldId id="352" r:id="rId3"/>
    <p:sldId id="389" r:id="rId4"/>
    <p:sldId id="395" r:id="rId5"/>
    <p:sldId id="396" r:id="rId6"/>
    <p:sldId id="397" r:id="rId7"/>
    <p:sldId id="398" r:id="rId8"/>
    <p:sldId id="399" r:id="rId9"/>
    <p:sldId id="400" r:id="rId10"/>
    <p:sldId id="401" r:id="rId11"/>
    <p:sldId id="402" r:id="rId12"/>
    <p:sldId id="403" r:id="rId13"/>
    <p:sldId id="404" r:id="rId14"/>
    <p:sldId id="405" r:id="rId15"/>
    <p:sldId id="410" r:id="rId16"/>
    <p:sldId id="411" r:id="rId17"/>
    <p:sldId id="412" r:id="rId18"/>
    <p:sldId id="413" r:id="rId19"/>
    <p:sldId id="414" r:id="rId20"/>
    <p:sldId id="415" r:id="rId21"/>
    <p:sldId id="416" r:id="rId22"/>
    <p:sldId id="417" r:id="rId23"/>
    <p:sldId id="418" r:id="rId24"/>
    <p:sldId id="419" r:id="rId25"/>
    <p:sldId id="423" r:id="rId26"/>
    <p:sldId id="420" r:id="rId27"/>
    <p:sldId id="421" r:id="rId28"/>
    <p:sldId id="422" r:id="rId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68284" autoAdjust="0"/>
  </p:normalViewPr>
  <p:slideViewPr>
    <p:cSldViewPr>
      <p:cViewPr>
        <p:scale>
          <a:sx n="60" d="100"/>
          <a:sy n="60" d="100"/>
        </p:scale>
        <p:origin x="1776" y="24"/>
      </p:cViewPr>
      <p:guideLst>
        <p:guide orient="horz" pos="1008"/>
        <p:guide pos="288"/>
      </p:guideLst>
    </p:cSldViewPr>
  </p:slideViewPr>
  <p:outlineViewPr>
    <p:cViewPr>
      <p:scale>
        <a:sx n="33" d="100"/>
        <a:sy n="33" d="100"/>
      </p:scale>
      <p:origin x="0" y="47250"/>
    </p:cViewPr>
  </p:outlineViewPr>
  <p:notesTextViewPr>
    <p:cViewPr>
      <p:scale>
        <a:sx n="1" d="1"/>
        <a:sy n="1" d="1"/>
      </p:scale>
      <p:origin x="0" y="0"/>
    </p:cViewPr>
  </p:notesTextViewPr>
  <p:sorterViewPr>
    <p:cViewPr>
      <p:scale>
        <a:sx n="100" d="100"/>
        <a:sy n="100" d="100"/>
      </p:scale>
      <p:origin x="0" y="0"/>
    </p:cViewPr>
  </p:sorterViewPr>
  <p:notesViewPr>
    <p:cSldViewPr>
      <p:cViewPr>
        <p:scale>
          <a:sx n="300" d="100"/>
          <a:sy n="300" d="100"/>
        </p:scale>
        <p:origin x="216" y="-72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9/11/2018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9/11/2018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a:solidFill>
                  <a:schemeClr val="dk1"/>
                </a:solidFill>
                <a:latin typeface="+mn-lt"/>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mn-lt"/>
                <a:ea typeface="Arial"/>
                <a:cs typeface="Arial"/>
                <a:sym typeface="Arial"/>
              </a:rPr>
              <a:t>1) </a:t>
            </a:r>
            <a:r>
              <a:rPr lang="en-US" sz="1200" b="0" i="0" u="none" strike="noStrike" kern="1200" cap="none" dirty="0" err="1">
                <a:solidFill>
                  <a:schemeClr val="dk1"/>
                </a:solidFill>
                <a:latin typeface="+mn-lt"/>
                <a:ea typeface="Arial"/>
                <a:cs typeface="Arial"/>
                <a:sym typeface="Arial"/>
              </a:rPr>
              <a:t>MathType</a:t>
            </a:r>
            <a:r>
              <a:rPr lang="en-US" sz="1200" b="0" i="0" u="none" strike="noStrike" kern="1200" cap="none" dirty="0">
                <a:solidFill>
                  <a:schemeClr val="dk1"/>
                </a:solidFill>
                <a:latin typeface="+mn-lt"/>
                <a:ea typeface="Arial"/>
                <a:cs typeface="Arial"/>
                <a:sym typeface="Arial"/>
              </a:rPr>
              <a:t> Plugin</a:t>
            </a:r>
          </a:p>
          <a:p>
            <a:r>
              <a:rPr lang="en-US" sz="1200" b="0" i="0" u="none" strike="noStrike" kern="1200" cap="none" dirty="0">
                <a:solidFill>
                  <a:schemeClr val="dk1"/>
                </a:solidFill>
                <a:latin typeface="+mn-lt"/>
                <a:ea typeface="Arial"/>
                <a:cs typeface="Arial"/>
                <a:sym typeface="Arial"/>
              </a:rPr>
              <a:t>2) Math Player (free versions available)</a:t>
            </a:r>
          </a:p>
          <a:p>
            <a:r>
              <a:rPr lang="en-US" sz="1200" b="0" i="0" u="none" strike="noStrike" kern="1200" cap="none" dirty="0">
                <a:solidFill>
                  <a:schemeClr val="dk1"/>
                </a:solidFill>
                <a:latin typeface="+mn-lt"/>
                <a:ea typeface="Arial"/>
                <a:cs typeface="Arial"/>
                <a:sym typeface="Arial"/>
              </a:rPr>
              <a:t>3) NVDA Reader (free versions available)</a:t>
            </a:r>
            <a:endParaRPr lang="en-US"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06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Random access memory is your computer’s temporary storage space. Although RAM is a form of storage, it really is the computer’s short-term memory.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RAM is an example of volatile storage. When the power is off, the data stored in RAM is cleared out. In addition to RAM, systems always include nonvolatile storage devices for permanent storage of instructions and data. Read-only memory holds critical start-up instructions. Hard drives provide the largest nonvolatile storage capacity.</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10</a:t>
            </a:fld>
            <a:endParaRPr lang="en-US" dirty="0"/>
          </a:p>
        </p:txBody>
      </p:sp>
    </p:spTree>
    <p:extLst>
      <p:ext uri="{BB962C8B-B14F-4D97-AF65-F5344CB8AC3E}">
        <p14:creationId xmlns:p14="http://schemas.microsoft.com/office/powerpoint/2010/main" val="3800950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It’s one million times faster to retrieve data from RAM than from a hard drive. This time is measured in nanoseconds, whereas pulling data from a hard drive takes an average of 10 milliseconds.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figure shows the types of memory and storage in your system. Each of these has its own tradeoff of speed versus price.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Because the fastest memory is more expensive, systems are designed with much less of it.</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11</a:t>
            </a:fld>
            <a:endParaRPr lang="en-US" dirty="0"/>
          </a:p>
        </p:txBody>
      </p:sp>
    </p:spTree>
    <p:extLst>
      <p:ext uri="{BB962C8B-B14F-4D97-AF65-F5344CB8AC3E}">
        <p14:creationId xmlns:p14="http://schemas.microsoft.com/office/powerpoint/2010/main" val="1036422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p:spPr>
        <p:txBody>
          <a:bodyPr/>
          <a:lstStyle/>
          <a:p>
            <a:fld id="{CBE9A11A-E07A-4DB2-99B5-127B978CE6CA}" type="slidenum">
              <a:rPr lang="en-US" smtClean="0"/>
              <a:pPr/>
              <a:t>12</a:t>
            </a:fld>
            <a:endParaRPr lang="en-US" dirty="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are different types of RAM. In most systems, the type of RAM used is double data rate 3 (DDR3) memory modules, which is available in several speeds. The higher the speed, the better the performance. DDR5 memory, which has an even faster data transfer rate, is seen in high-performance video graphics cards.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RAM appears in the system on memory modules, small circuit boards that hold RAM chips and fit into slots on the motherboard.</a:t>
            </a:r>
          </a:p>
        </p:txBody>
      </p:sp>
    </p:spTree>
    <p:extLst>
      <p:ext uri="{BB962C8B-B14F-4D97-AF65-F5344CB8AC3E}">
        <p14:creationId xmlns:p14="http://schemas.microsoft.com/office/powerpoint/2010/main" val="178182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SuperFetch, a feature of Windows, preloads often used programs into system memory.</a:t>
            </a:r>
            <a:endParaRPr lang="en-US" sz="1200" kern="1200" baseline="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baseline="0" dirty="0">
                <a:solidFill>
                  <a:schemeClr val="tx1"/>
                </a:solidFill>
                <a:effectLst/>
                <a:latin typeface="+mn-lt"/>
                <a:ea typeface="+mn-ea"/>
                <a:cs typeface="+mn-cs"/>
              </a:rPr>
              <a:t>The resource monitor shows you how your RAM is being used.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13</a:t>
            </a:fld>
            <a:endParaRPr lang="en-US" dirty="0"/>
          </a:p>
        </p:txBody>
      </p:sp>
    </p:spTree>
    <p:extLst>
      <p:ext uri="{BB962C8B-B14F-4D97-AF65-F5344CB8AC3E}">
        <p14:creationId xmlns:p14="http://schemas.microsoft.com/office/powerpoint/2010/main" val="2378120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Adding RAM is limited to the motherboard’s capacity in how many slots are available and the</a:t>
            </a:r>
            <a:r>
              <a:rPr lang="en-US" baseline="0" dirty="0"/>
              <a:t> total capacity of each slot.</a:t>
            </a:r>
            <a:endParaRPr lang="en-US" dirty="0"/>
          </a:p>
          <a:p>
            <a:pPr marL="171450" indent="-171450">
              <a:buFont typeface="Arial" panose="020B0604020202020204" pitchFamily="34" charset="0"/>
              <a:buChar char="•"/>
            </a:pPr>
            <a:r>
              <a:rPr lang="en-US" dirty="0"/>
              <a:t>Adding RAM is fairly</a:t>
            </a:r>
            <a:r>
              <a:rPr lang="en-US" baseline="0" dirty="0"/>
              <a:t> e</a:t>
            </a:r>
            <a:r>
              <a:rPr lang="en-US" dirty="0"/>
              <a:t>asy to install.</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14</a:t>
            </a:fld>
            <a:endParaRPr lang="en-US" dirty="0"/>
          </a:p>
        </p:txBody>
      </p:sp>
    </p:spTree>
    <p:extLst>
      <p:ext uri="{BB962C8B-B14F-4D97-AF65-F5344CB8AC3E}">
        <p14:creationId xmlns:p14="http://schemas.microsoft.com/office/powerpoint/2010/main" val="295823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p:spPr>
        <p:txBody>
          <a:bodyPr/>
          <a:lstStyle/>
          <a:p>
            <a:fld id="{C20EBBCA-D916-43FC-A5F5-6B4A7C445B6B}" type="slidenum">
              <a:rPr lang="en-US" smtClean="0"/>
              <a:pPr/>
              <a:t>15</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hard drive has several coated, round, thin plates of metal stacked on a spindle. Each plate is called a platter.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data is saved, a pattern of magnetized spots is created. When the spots are aligned in one direction, they represent a 1; when aligned in the other direction, they represent a 0.</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These are the smallest pieces of data that computers can understand. Your computer translates these patterns of magnetized spots into data.</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Access time is the amount of time it takes the drive to find</a:t>
            </a:r>
            <a:r>
              <a:rPr lang="en-US" sz="1200" kern="1200" baseline="0" dirty="0">
                <a:solidFill>
                  <a:schemeClr val="tx1"/>
                </a:solidFill>
                <a:effectLst/>
                <a:latin typeface="+mn-lt"/>
                <a:ea typeface="+mn-ea"/>
                <a:cs typeface="+mn-cs"/>
              </a:rPr>
              <a:t> the data and make it available for processing.</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68220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p:spPr>
        <p:txBody>
          <a:bodyPr/>
          <a:lstStyle/>
          <a:p>
            <a:fld id="{86CFF2D6-0248-4505-9FA5-4F50E31571D3}" type="slidenum">
              <a:rPr lang="en-US" smtClean="0"/>
              <a:pPr/>
              <a:t>16</a:t>
            </a:fld>
            <a:endParaRPr lang="en-US" dirty="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solid-state drive (SSD) uses electronic memory and has no mechanical motors or moving parts. Having no mechanical motors allows SSDs to offer incredibly fast access times.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addition, SSDs run with no noise, generate very little heat, and require very little power, making them a popular option in ultrabooks.</a:t>
            </a:r>
          </a:p>
          <a:p>
            <a:pPr marL="171450" indent="-171450">
              <a:buFont typeface="Arial" panose="020B0604020202020204" pitchFamily="34" charset="0"/>
              <a:buChar char="•"/>
            </a:pPr>
            <a:r>
              <a:rPr lang="en-US" sz="1200" b="0" u="none" strike="noStrike" kern="1200" baseline="0" dirty="0">
                <a:solidFill>
                  <a:schemeClr val="tx1"/>
                </a:solidFill>
                <a:latin typeface="+mn-lt"/>
                <a:ea typeface="+mn-ea"/>
                <a:cs typeface="+mn-cs"/>
              </a:rPr>
              <a:t>The SSHD drive is a single unit that contains both a SSD and a mechanical hard drive.</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55216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Optical drives are disc drives that use a laser to store and read data. Data is saved to a compact disc, digital video disc, or Blu-ray disc</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called optical media.</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Optical discs store data as tiny pits that are burned into the disc by a high-speed laser. Data is read from a disc by a laser beam, with the pits and nonpits translating into 1s and 0s.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17</a:t>
            </a:fld>
            <a:endParaRPr lang="en-US" dirty="0"/>
          </a:p>
        </p:txBody>
      </p:sp>
    </p:spTree>
    <p:extLst>
      <p:ext uri="{BB962C8B-B14F-4D97-AF65-F5344CB8AC3E}">
        <p14:creationId xmlns:p14="http://schemas.microsoft.com/office/powerpoint/2010/main" val="1462504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i="0" u="none" strike="noStrike" kern="1200" baseline="0" dirty="0">
                <a:solidFill>
                  <a:schemeClr val="tx1"/>
                </a:solidFill>
                <a:latin typeface="+mn-lt"/>
                <a:ea typeface="+mn-ea"/>
                <a:cs typeface="+mn-cs"/>
              </a:rPr>
              <a:t>Figure 6.24 shows an example of storage calculation.</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18</a:t>
            </a:fld>
            <a:endParaRPr lang="en-US" dirty="0"/>
          </a:p>
        </p:txBody>
      </p:sp>
    </p:spTree>
    <p:extLst>
      <p:ext uri="{BB962C8B-B14F-4D97-AF65-F5344CB8AC3E}">
        <p14:creationId xmlns:p14="http://schemas.microsoft.com/office/powerpoint/2010/main" val="2355710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redundant array of independent disks (RAID) is a set of strategies for using more than one drive in a system (see Figure 6.25).</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RAID 0 and RAID 1 are the most popular options for consumer machines.</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19</a:t>
            </a:fld>
            <a:endParaRPr lang="en-US" dirty="0"/>
          </a:p>
        </p:txBody>
      </p:sp>
    </p:spTree>
    <p:extLst>
      <p:ext uri="{BB962C8B-B14F-4D97-AF65-F5344CB8AC3E}">
        <p14:creationId xmlns:p14="http://schemas.microsoft.com/office/powerpoint/2010/main" val="428953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dirty="0">
                <a:solidFill>
                  <a:schemeClr val="dk1"/>
                </a:solidFill>
                <a:latin typeface="+mn-lt"/>
                <a:ea typeface="Arial"/>
                <a:cs typeface="Arial"/>
                <a:sym typeface="Arial"/>
              </a:rPr>
              <a:t>Slide 2 is a partial list of textbook Learning Objectives numbers and statements.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a:t>
            </a:fld>
            <a:endParaRPr lang="en-US" dirty="0"/>
          </a:p>
        </p:txBody>
      </p:sp>
    </p:spTree>
    <p:extLst>
      <p:ext uri="{BB962C8B-B14F-4D97-AF65-F5344CB8AC3E}">
        <p14:creationId xmlns:p14="http://schemas.microsoft.com/office/powerpoint/2010/main" val="1538347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Figure 6.26 summarizes the factors you should consider in evaluating your storage subsystem.</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20</a:t>
            </a:fld>
            <a:endParaRPr lang="en-US" dirty="0"/>
          </a:p>
        </p:txBody>
      </p:sp>
    </p:spTree>
    <p:extLst>
      <p:ext uri="{BB962C8B-B14F-4D97-AF65-F5344CB8AC3E}">
        <p14:creationId xmlns:p14="http://schemas.microsoft.com/office/powerpoint/2010/main" val="321775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way</a:t>
            </a:r>
            <a:r>
              <a:rPr lang="en-US" sz="1200" kern="1200" dirty="0">
                <a:solidFill>
                  <a:schemeClr val="tx1"/>
                </a:solidFill>
                <a:effectLst/>
                <a:latin typeface="+mn-lt"/>
                <a:ea typeface="+mn-ea"/>
                <a:cs typeface="+mn-cs"/>
              </a:rPr>
              <a:t> video is displayed depends on two components: your video card and your monitor.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Modern video cards let you connect video equipment using a number of different ports:</a:t>
            </a:r>
          </a:p>
          <a:p>
            <a:pPr marL="3429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HDMI ports for high-definition TVs, Blu-ray players, or gaming consoles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DVI ports for digital LCD monitors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DisplayPort adapters, a newer style of port that can connect to digital monitors or projectors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21</a:t>
            </a:fld>
            <a:endParaRPr lang="en-US" dirty="0"/>
          </a:p>
        </p:txBody>
      </p:sp>
    </p:spTree>
    <p:extLst>
      <p:ext uri="{BB962C8B-B14F-4D97-AF65-F5344CB8AC3E}">
        <p14:creationId xmlns:p14="http://schemas.microsoft.com/office/powerpoint/2010/main" val="3666405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Video systems include their own RAM, called video memory.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Information about your system’s video card is found in the Advanced Settings of the Screen Resolution dialog box.</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Displaying graphics demands a lot of computational work from the CPU. Video cards come with their own graphics processing unit</a:t>
            </a:r>
            <a:r>
              <a:rPr lang="en-US" sz="1200" kern="1200" baseline="0" dirty="0">
                <a:solidFill>
                  <a:schemeClr val="tx1"/>
                </a:solidFill>
                <a:effectLst/>
                <a:latin typeface="+mn-lt"/>
                <a:ea typeface="+mn-ea"/>
                <a:cs typeface="+mn-cs"/>
              </a:rPr>
              <a:t> (GPU).</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figure shows that the CPU can run much more efficiently when a GPU does all of the graphics computation.</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22</a:t>
            </a:fld>
            <a:endParaRPr lang="en-US" dirty="0"/>
          </a:p>
        </p:txBody>
      </p:sp>
    </p:spTree>
    <p:extLst>
      <p:ext uri="{BB962C8B-B14F-4D97-AF65-F5344CB8AC3E}">
        <p14:creationId xmlns:p14="http://schemas.microsoft.com/office/powerpoint/2010/main" val="3723054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you play games, music, and video, you might want to upgrade your speakers or sound card.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3-D sound technology is better at convincing the human ear that sound is omnidirectional.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Surround sound makes the listener experience sound as if it were coming from all directions.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Dolby Digital 7.1 takes digital sound and reproduces it in eight channels—seven for the listening field, and the eighth for low-frequency sound, which is sent to a subwoofer.</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MIDI is an electronics standard that allows different kinds of electronic instruments to communicate with each other and with computers.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23</a:t>
            </a:fld>
            <a:endParaRPr lang="en-US" dirty="0"/>
          </a:p>
        </p:txBody>
      </p:sp>
    </p:spTree>
    <p:extLst>
      <p:ext uri="{BB962C8B-B14F-4D97-AF65-F5344CB8AC3E}">
        <p14:creationId xmlns:p14="http://schemas.microsoft.com/office/powerpoint/2010/main" val="244249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p:spPr>
        <p:txBody>
          <a:bodyPr/>
          <a:lstStyle/>
          <a:p>
            <a:fld id="{6471073C-516D-4DC0-BA94-2C423E373266}" type="slidenum">
              <a:rPr lang="en-US" smtClean="0"/>
              <a:pPr/>
              <a:t>24</a:t>
            </a:fld>
            <a:endParaRPr lang="en-US" dirty="0"/>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pPr eaLnBrk="1" hangingPunct="1">
              <a:spcBef>
                <a:spcPts val="0"/>
              </a:spcBef>
              <a:defRPr/>
            </a:pPr>
            <a:r>
              <a:rPr lang="en-US" dirty="0"/>
              <a:t>There are several</a:t>
            </a:r>
            <a:r>
              <a:rPr lang="en-US" baseline="0" dirty="0"/>
              <a:t> important issues to consider to increase your system’s r</a:t>
            </a:r>
            <a:r>
              <a:rPr lang="en-US" dirty="0"/>
              <a:t>eliability:</a:t>
            </a:r>
          </a:p>
          <a:p>
            <a:pPr marL="342900" lvl="1" indent="-171450">
              <a:spcBef>
                <a:spcPts val="0"/>
              </a:spcBef>
              <a:buFont typeface="Arial" panose="020B0604020202020204" pitchFamily="34" charset="0"/>
              <a:buChar char="•"/>
              <a:defRPr/>
            </a:pPr>
            <a:r>
              <a:rPr lang="en-US" dirty="0">
                <a:effectLst/>
              </a:rPr>
              <a:t>Install an</a:t>
            </a:r>
            <a:r>
              <a:rPr lang="en-US" baseline="0" dirty="0">
                <a:effectLst/>
              </a:rPr>
              <a:t> a</a:t>
            </a:r>
            <a:r>
              <a:rPr lang="en-US" dirty="0">
                <a:effectLst/>
              </a:rPr>
              <a:t>ntivirus program</a:t>
            </a:r>
          </a:p>
          <a:p>
            <a:pPr marL="342900" lvl="1" indent="-171450">
              <a:spcBef>
                <a:spcPts val="0"/>
              </a:spcBef>
              <a:buFont typeface="Arial" panose="020B0604020202020204" pitchFamily="34" charset="0"/>
              <a:buChar char="•"/>
              <a:defRPr/>
            </a:pPr>
            <a:r>
              <a:rPr lang="en-US" dirty="0"/>
              <a:t>Install a</a:t>
            </a:r>
            <a:r>
              <a:rPr lang="en-US" baseline="0" dirty="0"/>
              <a:t> s</a:t>
            </a:r>
            <a:r>
              <a:rPr lang="en-US" dirty="0"/>
              <a:t>pyware and adware program</a:t>
            </a:r>
          </a:p>
          <a:p>
            <a:pPr marL="342900" lvl="1" indent="-171450">
              <a:spcBef>
                <a:spcPts val="0"/>
              </a:spcBef>
              <a:buFont typeface="Arial" panose="020B0604020202020204" pitchFamily="34" charset="0"/>
              <a:buChar char="•"/>
              <a:defRPr/>
            </a:pPr>
            <a:r>
              <a:rPr lang="en-US" dirty="0">
                <a:effectLst/>
              </a:rPr>
              <a:t>Clear out unnecessary files</a:t>
            </a:r>
          </a:p>
          <a:p>
            <a:pPr marL="342900" lvl="1" indent="-171450">
              <a:spcBef>
                <a:spcPts val="0"/>
              </a:spcBef>
              <a:buFont typeface="Arial" panose="020B0604020202020204" pitchFamily="34" charset="0"/>
              <a:buChar char="•"/>
              <a:defRPr/>
            </a:pPr>
            <a:r>
              <a:rPr lang="en-US" dirty="0"/>
              <a:t>Run Disk Defragmenter</a:t>
            </a:r>
          </a:p>
          <a:p>
            <a:pPr marL="342900" lvl="1" indent="-171450">
              <a:spcBef>
                <a:spcPts val="0"/>
              </a:spcBef>
              <a:buFont typeface="Arial" panose="020B0604020202020204" pitchFamily="34" charset="0"/>
              <a:buChar char="•"/>
              <a:defRPr/>
            </a:pPr>
            <a:r>
              <a:rPr lang="en-US" dirty="0">
                <a:effectLst/>
              </a:rPr>
              <a:t>Automate key utilities</a:t>
            </a:r>
          </a:p>
        </p:txBody>
      </p:sp>
    </p:spTree>
    <p:extLst>
      <p:ext uri="{BB962C8B-B14F-4D97-AF65-F5344CB8AC3E}">
        <p14:creationId xmlns:p14="http://schemas.microsoft.com/office/powerpoint/2010/main" val="1328469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p:spPr>
        <p:txBody>
          <a:bodyPr/>
          <a:lstStyle/>
          <a:p>
            <a:fld id="{6471073C-516D-4DC0-BA94-2C423E373266}" type="slidenum">
              <a:rPr lang="en-US" smtClean="0"/>
              <a:pPr/>
              <a:t>25</a:t>
            </a:fld>
            <a:endParaRPr lang="en-US" dirty="0"/>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pPr marL="0" indent="0" eaLnBrk="1" hangingPunct="1">
              <a:spcBef>
                <a:spcPts val="0"/>
              </a:spcBef>
              <a:buFont typeface="Arial" panose="020B0604020202020204" pitchFamily="34" charset="0"/>
              <a:buNone/>
              <a:defRPr/>
            </a:pPr>
            <a:r>
              <a:rPr lang="en-US" dirty="0">
                <a:effectLst/>
              </a:rPr>
              <a:t>If your system crashes you</a:t>
            </a:r>
            <a:r>
              <a:rPr lang="en-US" baseline="0" dirty="0">
                <a:effectLst/>
              </a:rPr>
              <a:t> might:</a:t>
            </a:r>
            <a:endParaRPr lang="en-US" dirty="0">
              <a:effectLst/>
            </a:endParaRPr>
          </a:p>
          <a:p>
            <a:pPr lvl="1" indent="-285750">
              <a:spcBef>
                <a:spcPts val="0"/>
              </a:spcBef>
              <a:buFont typeface="Arial" panose="020B0604020202020204" pitchFamily="34" charset="0"/>
              <a:buChar char="•"/>
              <a:defRPr/>
            </a:pPr>
            <a:r>
              <a:rPr lang="en-US" dirty="0"/>
              <a:t>Try System Restore</a:t>
            </a:r>
          </a:p>
          <a:p>
            <a:pPr lvl="1" indent="-285750">
              <a:spcBef>
                <a:spcPts val="0"/>
              </a:spcBef>
              <a:buFont typeface="Arial" panose="020B0604020202020204" pitchFamily="34" charset="0"/>
              <a:buChar char="•"/>
              <a:defRPr/>
            </a:pPr>
            <a:r>
              <a:rPr lang="en-US" dirty="0">
                <a:effectLst/>
              </a:rPr>
              <a:t>Consider Windows Refresh</a:t>
            </a:r>
          </a:p>
          <a:p>
            <a:pPr lvl="1" indent="-285750">
              <a:spcBef>
                <a:spcPts val="0"/>
              </a:spcBef>
              <a:buFont typeface="Arial" panose="020B0604020202020204" pitchFamily="34" charset="0"/>
              <a:buChar char="•"/>
              <a:defRPr/>
            </a:pPr>
            <a:r>
              <a:rPr lang="en-US" dirty="0"/>
              <a:t>Check amount of RAM</a:t>
            </a:r>
          </a:p>
          <a:p>
            <a:pPr lvl="1" indent="-285750">
              <a:spcBef>
                <a:spcPts val="0"/>
              </a:spcBef>
              <a:buFont typeface="Arial" panose="020B0604020202020204" pitchFamily="34" charset="0"/>
              <a:buChar char="•"/>
              <a:defRPr/>
            </a:pPr>
            <a:r>
              <a:rPr lang="en-US" dirty="0"/>
              <a:t>Investigate</a:t>
            </a:r>
            <a:r>
              <a:rPr lang="en-US" dirty="0">
                <a:effectLst/>
              </a:rPr>
              <a:t> any error codes</a:t>
            </a:r>
          </a:p>
          <a:p>
            <a:pPr lvl="1" indent="-285750">
              <a:spcBef>
                <a:spcPts val="0"/>
              </a:spcBef>
              <a:buFont typeface="Arial" panose="020B0604020202020204" pitchFamily="34" charset="0"/>
              <a:buChar char="•"/>
              <a:defRPr/>
            </a:pPr>
            <a:r>
              <a:rPr lang="en-US" dirty="0">
                <a:effectLst/>
              </a:rPr>
              <a:t>Search with Google</a:t>
            </a:r>
          </a:p>
        </p:txBody>
      </p:sp>
    </p:spTree>
    <p:extLst>
      <p:ext uri="{BB962C8B-B14F-4D97-AF65-F5344CB8AC3E}">
        <p14:creationId xmlns:p14="http://schemas.microsoft.com/office/powerpoint/2010/main" val="603149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p:spPr>
        <p:txBody>
          <a:bodyPr/>
          <a:lstStyle/>
          <a:p>
            <a:fld id="{0338FB88-6CBF-4DA2-A189-ACAC22470CC4}" type="slidenum">
              <a:rPr lang="en-US" smtClean="0"/>
              <a:pPr/>
              <a:t>26</a:t>
            </a:fld>
            <a:endParaRPr lang="en-US" dirty="0"/>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Before you get rid of your computer, be sure to consider what benefit you might obtain by having two systems.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Before throwing away a system, it is important to consider the environmental impact. Mercury in LCD screens</a:t>
            </a:r>
            <a:r>
              <a:rPr lang="en-US" sz="1200" kern="1200" baseline="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cadmium in batteries and circuit boards are all toxic.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old system could be donated to a nonprofit organization.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Before donating or recycling a computer, make sure you carefully remove all data from your hard drive.</a:t>
            </a:r>
          </a:p>
        </p:txBody>
      </p:sp>
    </p:spTree>
    <p:extLst>
      <p:ext uri="{BB962C8B-B14F-4D97-AF65-F5344CB8AC3E}">
        <p14:creationId xmlns:p14="http://schemas.microsoft.com/office/powerpoint/2010/main" val="1589327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3056152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2284751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dirty="0">
                <a:solidFill>
                  <a:schemeClr val="dk1"/>
                </a:solidFill>
                <a:latin typeface="+mn-lt"/>
                <a:ea typeface="Arial"/>
                <a:cs typeface="Arial"/>
                <a:sym typeface="Arial"/>
              </a:rPr>
              <a:t>Slide 3 is the final list of textbook Learning Objectives numbers and statements.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3</a:t>
            </a:fld>
            <a:endParaRPr lang="en-US" dirty="0"/>
          </a:p>
        </p:txBody>
      </p:sp>
    </p:spTree>
    <p:extLst>
      <p:ext uri="{BB962C8B-B14F-4D97-AF65-F5344CB8AC3E}">
        <p14:creationId xmlns:p14="http://schemas.microsoft.com/office/powerpoint/2010/main" val="118785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p:spPr>
        <p:txBody>
          <a:bodyPr/>
          <a:lstStyle/>
          <a:p>
            <a:fld id="{EE3834CA-A8F1-4868-950B-E78BFFAE9FC5}" type="slidenum">
              <a:rPr lang="en-US" smtClean="0"/>
              <a:pPr/>
              <a:t>4</a:t>
            </a:fld>
            <a:endParaRPr lang="en-US" dirty="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New technologies emerge so quickly, there never seems to be a perfect time to buy.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rule of thumb, called Moore’s Law, describes the pace at which central processing units improve. This rule predicts that CPU capacity will double about every two years.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addition to the CPU becoming faster, other system components also continue to improve dramatically. Meanwhile, hard drives have been growing in storage capacity by some 50 percent each year.</a:t>
            </a:r>
          </a:p>
          <a:p>
            <a:pPr marL="0" lvl="0" indent="0">
              <a:buFont typeface="Arial" panose="020B0604020202020204" pitchFamily="34" charset="0"/>
              <a:buNone/>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Additional notes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System components haven’t changed that much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Basics concepts go back to 1940s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DRAM- Dynamic Random Access Memory </a:t>
            </a:r>
          </a:p>
        </p:txBody>
      </p:sp>
    </p:spTree>
    <p:extLst>
      <p:ext uri="{BB962C8B-B14F-4D97-AF65-F5344CB8AC3E}">
        <p14:creationId xmlns:p14="http://schemas.microsoft.com/office/powerpoint/2010/main" val="4239848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 you know what’s best for you? A huge number of choices are on the market:</a:t>
            </a:r>
          </a:p>
          <a:p>
            <a:pPr marL="342900" lvl="1" indent="-171450">
              <a:buFont typeface="Arial" panose="020B0604020202020204" pitchFamily="34" charset="0"/>
              <a:buChar char="•"/>
              <a:defRPr/>
            </a:pPr>
            <a:r>
              <a:rPr lang="en-US" dirty="0"/>
              <a:t>Smartphones</a:t>
            </a:r>
          </a:p>
          <a:p>
            <a:pPr marL="342900" lvl="1" indent="-171450">
              <a:buFont typeface="Arial" panose="020B0604020202020204" pitchFamily="34" charset="0"/>
              <a:buChar char="•"/>
              <a:defRPr/>
            </a:pPr>
            <a:r>
              <a:rPr lang="en-US" dirty="0"/>
              <a:t>Tablets</a:t>
            </a:r>
          </a:p>
          <a:p>
            <a:pPr marL="342900" lvl="1" indent="-171450">
              <a:buFont typeface="Arial" panose="020B0604020202020204" pitchFamily="34" charset="0"/>
              <a:buChar char="•"/>
              <a:defRPr/>
            </a:pPr>
            <a:r>
              <a:rPr lang="en-US" dirty="0"/>
              <a:t>Ultrabooks</a:t>
            </a:r>
          </a:p>
          <a:p>
            <a:pPr marL="342900" lvl="1" indent="-171450">
              <a:buFont typeface="Arial" panose="020B0604020202020204" pitchFamily="34" charset="0"/>
              <a:buChar char="•"/>
              <a:defRPr/>
            </a:pPr>
            <a:r>
              <a:rPr lang="en-US" dirty="0"/>
              <a:t>2-in-1s</a:t>
            </a:r>
          </a:p>
          <a:p>
            <a:pPr marL="342900" lvl="1" indent="-171450">
              <a:buFont typeface="Arial" panose="020B0604020202020204" pitchFamily="34" charset="0"/>
              <a:buChar char="•"/>
              <a:defRPr/>
            </a:pPr>
            <a:r>
              <a:rPr lang="en-US" dirty="0"/>
              <a:t>Laptops </a:t>
            </a:r>
          </a:p>
          <a:p>
            <a:pPr marL="342900" lvl="1" indent="-171450">
              <a:buFont typeface="Arial" panose="020B0604020202020204" pitchFamily="34" charset="0"/>
              <a:buChar char="•"/>
              <a:defRPr/>
            </a:pPr>
            <a:r>
              <a:rPr lang="en-US" dirty="0"/>
              <a:t>Desktops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5</a:t>
            </a:fld>
            <a:endParaRPr lang="en-US" dirty="0"/>
          </a:p>
        </p:txBody>
      </p:sp>
    </p:spTree>
    <p:extLst>
      <p:ext uri="{BB962C8B-B14F-4D97-AF65-F5344CB8AC3E}">
        <p14:creationId xmlns:p14="http://schemas.microsoft.com/office/powerpoint/2010/main" val="336013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a:solidFill>
                  <a:schemeClr val="tx1"/>
                </a:solidFill>
                <a:effectLst/>
                <a:latin typeface="+mn-lt"/>
                <a:ea typeface="+mn-ea"/>
                <a:cs typeface="+mn-cs"/>
              </a:rPr>
              <a:t>The CPU</a:t>
            </a:r>
            <a:r>
              <a:rPr lang="en-US" sz="1200" kern="1200" baseline="0" dirty="0">
                <a:solidFill>
                  <a:schemeClr val="tx1"/>
                </a:solidFill>
                <a:effectLst/>
                <a:latin typeface="+mn-lt"/>
                <a:ea typeface="+mn-ea"/>
                <a:cs typeface="+mn-cs"/>
              </a:rPr>
              <a:t> is located on the system motherboard and is responsible for processing instructions, performing calculations, and managing the flow of information through your computer. The dominant processors on the market are sold by Intel and AMD.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a:solidFill>
                  <a:schemeClr val="tx1"/>
                </a:solidFill>
                <a:effectLst/>
                <a:latin typeface="+mn-lt"/>
                <a:ea typeface="+mn-ea"/>
                <a:cs typeface="+mn-cs"/>
              </a:rPr>
              <a:t>If you have a PC, the System window will show you the type of CPU you have installed.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a:solidFill>
                  <a:schemeClr val="tx1"/>
                </a:solidFill>
                <a:effectLst/>
                <a:latin typeface="+mn-lt"/>
                <a:ea typeface="+mn-ea"/>
                <a:cs typeface="+mn-cs"/>
              </a:rPr>
              <a:t>Additional Notes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a:solidFill>
                  <a:schemeClr val="tx1"/>
                </a:solidFill>
                <a:effectLst/>
                <a:latin typeface="+mn-lt"/>
                <a:ea typeface="+mn-ea"/>
                <a:cs typeface="+mn-cs"/>
              </a:rPr>
              <a:t>Memory to CPU is called “fetch”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CPU decodes changed to what CPU understands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CPU executes what needs to be done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Within CPU there are registers and data is stored there </a:t>
            </a:r>
          </a:p>
        </p:txBody>
      </p:sp>
      <p:sp>
        <p:nvSpPr>
          <p:cNvPr id="4" name="Slide Number Placeholder 3"/>
          <p:cNvSpPr>
            <a:spLocks noGrp="1"/>
          </p:cNvSpPr>
          <p:nvPr>
            <p:ph type="sldNum" sz="quarter" idx="10"/>
          </p:nvPr>
        </p:nvSpPr>
        <p:spPr/>
        <p:txBody>
          <a:bodyPr/>
          <a:lstStyle/>
          <a:p>
            <a:fld id="{277E2621-405C-4F83-9120-2E9601611C17}" type="slidenum">
              <a:rPr lang="en-US" smtClean="0"/>
              <a:pPr/>
              <a:t>6</a:t>
            </a:fld>
            <a:endParaRPr lang="en-US" dirty="0"/>
          </a:p>
        </p:txBody>
      </p:sp>
    </p:spTree>
    <p:extLst>
      <p:ext uri="{BB962C8B-B14F-4D97-AF65-F5344CB8AC3E}">
        <p14:creationId xmlns:p14="http://schemas.microsoft.com/office/powerpoint/2010/main" val="3043366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p:spPr>
        <p:txBody>
          <a:bodyPr/>
          <a:lstStyle/>
          <a:p>
            <a:fld id="{61B8D81B-AEDB-478B-A223-B0567183B46C}" type="slidenum">
              <a:rPr lang="en-US" smtClean="0"/>
              <a:pPr/>
              <a:t>7</a:t>
            </a:fld>
            <a:endParaRPr lang="en-US" dirty="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When the CPU performs a program instruction, it goes through the same steps. </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It fetches the required piece of data or instruction from RAM.</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It decodes the instruction into something the computer can understand. </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It executes the instruction.</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It stores the result to RAM before fetching the next instruction.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This process is called a machine cycle.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CPU is composed of two units: the control unit and the arithmetic logic unit.</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a:solidFill>
                  <a:schemeClr val="tx1"/>
                </a:solidFill>
                <a:effectLst/>
                <a:latin typeface="+mn-lt"/>
                <a:ea typeface="+mn-ea"/>
                <a:cs typeface="+mn-cs"/>
              </a:rPr>
              <a:t>Additional Notes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a:solidFill>
                  <a:schemeClr val="tx1"/>
                </a:solidFill>
                <a:effectLst/>
                <a:latin typeface="+mn-lt"/>
                <a:ea typeface="+mn-ea"/>
                <a:cs typeface="+mn-cs"/>
              </a:rPr>
              <a:t>Memory to CPU is called “fetch”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CPU decodes changed to what CPU understands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CPU executes what needs to be done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Within CPU there are registers and data is stored there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Execution is done in ALU then CPU activates where it need to go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6414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CPU’s processing power is determined by:</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Clock speed</a:t>
            </a:r>
          </a:p>
          <a:p>
            <a:pPr marL="800100" lvl="2" indent="-171450">
              <a:buFont typeface="Arial" panose="020B0604020202020204" pitchFamily="34" charset="0"/>
              <a:buChar char="•"/>
            </a:pPr>
            <a:r>
              <a:rPr lang="en-US" sz="1200" kern="1200" dirty="0">
                <a:solidFill>
                  <a:schemeClr val="tx1"/>
                </a:solidFill>
                <a:effectLst/>
                <a:latin typeface="+mn-lt"/>
                <a:ea typeface="+mn-ea"/>
                <a:cs typeface="+mn-cs"/>
              </a:rPr>
              <a:t>Like the heart; every time there is a beat, something is being done</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Number of cores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Parallel processing</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Amount of cache memory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clock speed dictates how many instructions the CPU can process each second.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Overclocking means that you run the CPU at a faster speed than the manufacturer recommends.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Speeding up the beat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Overheating -&gt; can stop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Pipelining is a technique that allows the CPU to work on more than one instruction at the same time.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Hyperthreading provides quicker processing of information by enabling a new set of instructions in a different program (or thread) to start executing before the previous set has finished.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8</a:t>
            </a:fld>
            <a:endParaRPr lang="en-US" dirty="0"/>
          </a:p>
        </p:txBody>
      </p:sp>
    </p:spTree>
    <p:extLst>
      <p:ext uri="{BB962C8B-B14F-4D97-AF65-F5344CB8AC3E}">
        <p14:creationId xmlns:p14="http://schemas.microsoft.com/office/powerpoint/2010/main" val="294731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mn-lt"/>
                <a:ea typeface="+mn-ea"/>
                <a:cs typeface="+mn-cs"/>
              </a:rPr>
              <a:t>Figure 6.13 lists factors to consider as you decide which specific CPU is right for you.</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9</a:t>
            </a:fld>
            <a:endParaRPr lang="en-US" dirty="0"/>
          </a:p>
        </p:txBody>
      </p:sp>
    </p:spTree>
    <p:extLst>
      <p:ext uri="{BB962C8B-B14F-4D97-AF65-F5344CB8AC3E}">
        <p14:creationId xmlns:p14="http://schemas.microsoft.com/office/powerpoint/2010/main" val="2013105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3200" b="0" i="0" u="none" strike="noStrike" cap="none">
                <a:solidFill>
                  <a:srgbClr val="007FA3"/>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a:p>
            <a:pPr lvl="1"/>
            <a:endParaRPr lang="en-US" dirty="0"/>
          </a:p>
          <a:p>
            <a:pPr lvl="2"/>
            <a:endParaRPr lang="en-US"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CA171497-280E-4A7A-9FDA-725956F2C8B6}" type="datetime1">
              <a:rPr lang="en-US" smtClean="0"/>
              <a:t>9/11/2018</a:t>
            </a:fld>
            <a:endParaRPr lang="en-US" dirty="0"/>
          </a:p>
        </p:txBody>
      </p:sp>
    </p:spTree>
    <p:extLst>
      <p:ext uri="{BB962C8B-B14F-4D97-AF65-F5344CB8AC3E}">
        <p14:creationId xmlns:p14="http://schemas.microsoft.com/office/powerpoint/2010/main" val="121780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Date Placeholder 3"/>
          <p:cNvSpPr>
            <a:spLocks noGrp="1"/>
          </p:cNvSpPr>
          <p:nvPr>
            <p:ph type="dt" sz="half" idx="11"/>
          </p:nvPr>
        </p:nvSpPr>
        <p:spPr/>
        <p:txBody>
          <a:bodyPr/>
          <a:lstStyle/>
          <a:p>
            <a:fld id="{E3B7A3B1-0BF1-4075-B8B0-1F0F83C088AE}" type="datetime1">
              <a:rPr lang="en-US" smtClean="0"/>
              <a:t>9/11/2018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0"/>
            <a:ext cx="8229600" cy="1312652"/>
          </a:xfrm>
        </p:spPr>
        <p:txBody>
          <a:bodyPr anchor="ct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3200"/>
            </a:lvl1pPr>
            <a:lvl2pPr>
              <a:buClr>
                <a:schemeClr val="tx1"/>
              </a:buClr>
              <a:defRPr sz="2800"/>
            </a:lvl2pPr>
            <a:lvl3pPr>
              <a:buClr>
                <a:schemeClr val="tx1"/>
              </a:buClr>
              <a:defRPr sz="2400"/>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15E94CDF-0BB7-431B-B614-1FB4EB46B864}" type="datetime1">
              <a:rPr lang="en-US" smtClean="0"/>
              <a:t>9/11/2018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Date Placeholder 3"/>
          <p:cNvSpPr>
            <a:spLocks noGrp="1"/>
          </p:cNvSpPr>
          <p:nvPr>
            <p:ph type="dt" sz="half" idx="10"/>
          </p:nvPr>
        </p:nvSpPr>
        <p:spPr/>
        <p:txBody>
          <a:bodyPr/>
          <a:lstStyle/>
          <a:p>
            <a:fld id="{CDB38FA0-E908-4D3C-AC8B-725E5CB0C3D6}" type="datetime1">
              <a:rPr lang="en-US" smtClean="0"/>
              <a:t>9/11/2018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40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2" name="Date Placeholder 1"/>
          <p:cNvSpPr>
            <a:spLocks noGrp="1"/>
          </p:cNvSpPr>
          <p:nvPr>
            <p:ph type="dt" sz="half" idx="10"/>
          </p:nvPr>
        </p:nvSpPr>
        <p:spPr/>
        <p:txBody>
          <a:bodyPr/>
          <a:lstStyle>
            <a:lvl1pPr>
              <a:defRPr>
                <a:solidFill>
                  <a:schemeClr val="tx1"/>
                </a:solidFill>
              </a:defRPr>
            </a:lvl1pPr>
          </a:lstStyle>
          <a:p>
            <a:fld id="{34786139-B08E-440F-A2EE-1144C22A8FE6}" type="datetime1">
              <a:rPr lang="en-US" smtClean="0"/>
              <a:t>9/11/2018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041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3200"/>
            </a:lvl1pPr>
            <a:lvl2pPr>
              <a:defRPr sz="2800"/>
            </a:lvl2pPr>
            <a:lvl3pPr>
              <a:defRPr sz="24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3200"/>
            </a:lvl1pPr>
            <a:lvl2pPr>
              <a:defRPr sz="2800"/>
            </a:lvl2pPr>
            <a:lvl3pPr>
              <a:defRPr sz="24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6156170-31E9-4BB9-8214-EDF81CF4C82B}" type="datetime1">
              <a:rPr lang="en-US" smtClean="0"/>
              <a:t>9/11/2018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a:xfrm>
            <a:off x="457200" y="0"/>
            <a:ext cx="8229600" cy="1312652"/>
          </a:xfrm>
        </p:spPr>
        <p:txBody>
          <a:bodyPr anchor="ctr"/>
          <a:lstStyle>
            <a:lvl1pPr>
              <a:defRPr sz="4000"/>
            </a:lvl1pPr>
          </a:lstStyle>
          <a:p>
            <a:r>
              <a:rPr lang="en-US" dirty="0"/>
              <a:t>Click to edit Master title style</a:t>
            </a:r>
          </a:p>
        </p:txBody>
      </p:sp>
      <p:sp>
        <p:nvSpPr>
          <p:cNvPr id="3" name="Date Placeholder 2"/>
          <p:cNvSpPr>
            <a:spLocks noGrp="1"/>
          </p:cNvSpPr>
          <p:nvPr>
            <p:ph type="dt" sz="half" idx="10"/>
          </p:nvPr>
        </p:nvSpPr>
        <p:spPr/>
        <p:txBody>
          <a:bodyPr/>
          <a:lstStyle/>
          <a:p>
            <a:fld id="{BC33B934-923A-461C-AA17-D92D00D20DEE}" type="datetime1">
              <a:rPr lang="en-US" smtClean="0"/>
              <a:t>9/11/2018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B3AEE905-744E-433B-99FE-4490E3226F2E}" type="datetime1">
              <a:rPr lang="en-US" smtClean="0"/>
              <a:t>9/11/2018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11136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1529" y="1"/>
            <a:ext cx="7992472" cy="1461652"/>
          </a:xfrm>
          <a:noFill/>
        </p:spPr>
        <p:txBody>
          <a:bodyPr/>
          <a:lstStyle>
            <a:lvl1pPr>
              <a:defRPr lang="en-US" sz="4000" b="1" kern="1200" dirty="0">
                <a:solidFill>
                  <a:srgbClr val="007FA3"/>
                </a:solidFill>
                <a:latin typeface="Times New Roman" panose="02020603050405020304" pitchFamily="18" charset="0"/>
                <a:ea typeface="+mj-ea"/>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sz="half" idx="1"/>
          </p:nvPr>
        </p:nvSpPr>
        <p:spPr>
          <a:xfrm>
            <a:off x="1264583" y="1825625"/>
            <a:ext cx="3634740" cy="4297680"/>
          </a:xfrm>
        </p:spPr>
        <p:txBody>
          <a:bodyPr/>
          <a:lstStyle>
            <a:lvl1pPr>
              <a:defRPr sz="3200"/>
            </a:lvl1pPr>
            <a:lvl2pPr>
              <a:defRPr sz="2800"/>
            </a:lvl2pPr>
            <a:lvl3pPr>
              <a:defRPr sz="2400"/>
            </a:lvl3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094880" y="1825625"/>
            <a:ext cx="3634740" cy="4297680"/>
          </a:xfrm>
        </p:spPr>
        <p:txBody>
          <a:bodyPr/>
          <a:lstStyle>
            <a:lvl1pPr>
              <a:defRPr sz="3200"/>
            </a:lvl1pPr>
            <a:lvl2pPr>
              <a:defRPr sz="2800"/>
            </a:lvl2pPr>
            <a:lvl3pPr>
              <a:defRPr sz="2400"/>
            </a:lvl3pPr>
          </a:lstStyle>
          <a:p>
            <a:pPr lvl="0"/>
            <a:r>
              <a:rPr lang="en-US"/>
              <a:t>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a:xfrm>
            <a:off x="8315922" y="6492876"/>
            <a:ext cx="413698" cy="365125"/>
          </a:xfrm>
          <a:prstGeom prst="rect">
            <a:avLst/>
          </a:prstGeom>
        </p:spPr>
        <p:txBody>
          <a:bodyPr/>
          <a:lstStyle/>
          <a:p>
            <a:fld id="{60290624-BA46-45E4-BCA2-F24A337D9F6F}" type="slidenum">
              <a:rPr lang="en-US" smtClean="0"/>
              <a:t>‹#›</a:t>
            </a:fld>
            <a:endParaRPr lang="en-US"/>
          </a:p>
        </p:txBody>
      </p:sp>
    </p:spTree>
    <p:extLst>
      <p:ext uri="{BB962C8B-B14F-4D97-AF65-F5344CB8AC3E}">
        <p14:creationId xmlns:p14="http://schemas.microsoft.com/office/powerpoint/2010/main" val="4159933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F52CDF79-089C-41C3-B55D-96DC1881DBBF}" type="datetime1">
              <a:rPr lang="en-US" smtClean="0"/>
              <a:t>9/11/2018</a:t>
            </a:fld>
            <a:endParaRPr lang="en-US" dirty="0"/>
          </a:p>
        </p:txBody>
      </p:sp>
    </p:spTree>
    <p:extLst>
      <p:ext uri="{BB962C8B-B14F-4D97-AF65-F5344CB8AC3E}">
        <p14:creationId xmlns:p14="http://schemas.microsoft.com/office/powerpoint/2010/main" val="3366104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pPr lvl="0"/>
            <a:r>
              <a:rPr lang="en-US"/>
              <a:t>Edit Master text styles</a:t>
            </a: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pPr lvl="0"/>
            <a:r>
              <a:rPr lang="en-US"/>
              <a:t>Edit Master text styles</a:t>
            </a: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DA4AA97C-757F-4892-ADC5-FAB09D5E23DC}" type="datetime1">
              <a:rPr lang="en-US" smtClean="0"/>
              <a:t>9/11/2018</a:t>
            </a:fld>
            <a:endParaRPr lang="en-US"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96912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50" name="Shape 5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43B9ACBC-2A90-481B-A6F9-4030EF544EC1}" type="datetime1">
              <a:rPr lang="en-US" smtClean="0"/>
              <a:t>9/11/2018</a:t>
            </a:fld>
            <a:endParaRPr lang="en-US" dirty="0"/>
          </a:p>
        </p:txBody>
      </p:sp>
      <p:sp>
        <p:nvSpPr>
          <p:cNvPr id="52" name="Shape 5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79800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C93B27D6-A2B4-49F1-B2BB-DFF8CCAA81A1}" type="datetime1">
              <a:rPr lang="en-US" smtClean="0"/>
              <a:t>9/11/2018</a:t>
            </a:fld>
            <a:endParaRPr lang="en-US"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82061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pPr lvl="0"/>
            <a:r>
              <a:rPr lang="en-US"/>
              <a:t>Edit Master text styles</a:t>
            </a: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BED0C1EC-D760-460D-B51B-ADCD4591BD9F}" type="datetime1">
              <a:rPr lang="en-US" smtClean="0"/>
              <a:t>9/11/2018</a:t>
            </a:fld>
            <a:endParaRPr lang="en-US"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25234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pPr lvl="0"/>
            <a:r>
              <a:rPr lang="en-US"/>
              <a:t>Edit Master text styles</a:t>
            </a: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DC289AB0-D10A-4611-8CB1-7BEEA2C797FB}" type="datetime1">
              <a:rPr lang="en-US" smtClean="0"/>
              <a:t>9/11/2018</a:t>
            </a:fld>
            <a:endParaRPr lang="en-US"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00694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EF0E9D33-2625-48CD-9699-8C4818C159FF}" type="datetime1">
              <a:rPr lang="en-US" smtClean="0"/>
              <a:t>9/11/2018</a:t>
            </a:fld>
            <a:endParaRPr lang="en-US"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3869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4" name="Date Placeholder 3"/>
          <p:cNvSpPr>
            <a:spLocks noGrp="1"/>
          </p:cNvSpPr>
          <p:nvPr>
            <p:ph type="dt" sz="half" idx="11"/>
          </p:nvPr>
        </p:nvSpPr>
        <p:spPr/>
        <p:txBody>
          <a:bodyPr/>
          <a:lstStyle/>
          <a:p>
            <a:fld id="{3A5077BA-80F9-4E42-84E7-DBA870C9B7CB}" type="datetime1">
              <a:rPr lang="en-US" smtClean="0"/>
              <a:t>9/11/2018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981062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25D893A7-7601-4462-B066-ADB87642455D}" type="datetime1">
              <a:rPr lang="en-US" smtClean="0"/>
              <a:t>9/11/2018</a:t>
            </a:fld>
            <a:endParaRPr lang="en-US"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pic>
        <p:nvPicPr>
          <p:cNvPr id="15" name="Shape 15" descr="Pearson Logo"/>
          <p:cNvPicPr preferRelativeResize="0"/>
          <p:nvPr/>
        </p:nvPicPr>
        <p:blipFill rotWithShape="1">
          <a:blip r:embed="rId19">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2018, 2017 Pearson Education, Inc. All Rights Reserved</a:t>
            </a:r>
          </a:p>
        </p:txBody>
      </p:sp>
    </p:spTree>
    <p:extLst>
      <p:ext uri="{BB962C8B-B14F-4D97-AF65-F5344CB8AC3E}">
        <p14:creationId xmlns:p14="http://schemas.microsoft.com/office/powerpoint/2010/main" val="616368185"/>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2" r:id="rId8"/>
    <p:sldLayoutId id="2147483657" r:id="rId9"/>
    <p:sldLayoutId id="2147483656" r:id="rId10"/>
    <p:sldLayoutId id="2147483650" r:id="rId11"/>
    <p:sldLayoutId id="2147483659" r:id="rId12"/>
    <p:sldLayoutId id="2147483658" r:id="rId13"/>
    <p:sldLayoutId id="2147483660" r:id="rId14"/>
    <p:sldLayoutId id="2147483654" r:id="rId15"/>
    <p:sldLayoutId id="2147483655" r:id="rId16"/>
    <p:sldLayoutId id="2147483673" r:id="rId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Technology in Action</a:t>
            </a:r>
          </a:p>
        </p:txBody>
      </p:sp>
      <p:sp>
        <p:nvSpPr>
          <p:cNvPr id="196" name="Shape 196"/>
          <p:cNvSpPr txBox="1">
            <a:spLocks noGrp="1"/>
          </p:cNvSpPr>
          <p:nvPr>
            <p:ph type="body" idx="1"/>
          </p:nvPr>
        </p:nvSpPr>
        <p:spPr>
          <a:xfrm>
            <a:off x="457200" y="967566"/>
            <a:ext cx="8229600" cy="5158597"/>
          </a:xfrm>
          <a:prstGeom prst="rect">
            <a:avLst/>
          </a:prstGeom>
          <a:noFill/>
          <a:ln>
            <a:noFill/>
          </a:ln>
        </p:spPr>
        <p:txBody>
          <a:bodyPr lIns="0" tIns="0" rIns="0" bIns="0" anchor="t" anchorCtr="0">
            <a:noAutofit/>
          </a:bodyPr>
          <a:lstStyle/>
          <a:p>
            <a:pPr marL="0" lvl="0" indent="0">
              <a:spcBef>
                <a:spcPts val="0"/>
              </a:spcBef>
              <a:buSzPct val="25000"/>
              <a:buNone/>
            </a:pPr>
            <a:r>
              <a:rPr lang="en-US" sz="2000" dirty="0"/>
              <a:t>15</a:t>
            </a:r>
            <a:r>
              <a:rPr lang="en-US" sz="2000" baseline="30000" dirty="0"/>
              <a:t>th</a:t>
            </a:r>
            <a:r>
              <a:rPr lang="en-US" sz="2000" dirty="0"/>
              <a:t> Edition</a:t>
            </a:r>
          </a:p>
        </p:txBody>
      </p:sp>
      <p:sp>
        <p:nvSpPr>
          <p:cNvPr id="198" name="Shape 198"/>
          <p:cNvSpPr txBox="1">
            <a:spLocks noGrp="1"/>
          </p:cNvSpPr>
          <p:nvPr>
            <p:ph type="body" idx="4294967295"/>
          </p:nvPr>
        </p:nvSpPr>
        <p:spPr>
          <a:xfrm>
            <a:off x="5486400" y="1600200"/>
            <a:ext cx="3657600" cy="1600200"/>
          </a:xfrm>
          <a:prstGeom prst="rect">
            <a:avLst/>
          </a:prstGeom>
          <a:noFill/>
          <a:ln>
            <a:noFill/>
          </a:ln>
        </p:spPr>
        <p:txBody>
          <a:bodyPr lIns="0" tIns="0" rIns="0" bIns="0" anchor="b" anchorCtr="0">
            <a:noAutofit/>
          </a:bodyPr>
          <a:lstStyle/>
          <a:p>
            <a:pPr marL="0" marR="0" lvl="0" indent="0" algn="l" rtl="0">
              <a:spcBef>
                <a:spcPts val="0"/>
              </a:spcBef>
              <a:buClr>
                <a:srgbClr val="007FA3"/>
              </a:buClr>
              <a:buSzPct val="25000"/>
              <a:buFont typeface="Arial"/>
              <a:buNone/>
            </a:pPr>
            <a:r>
              <a:rPr lang="en-US" sz="3000" b="0" i="0" u="none" strike="noStrike" cap="none" dirty="0">
                <a:solidFill>
                  <a:schemeClr val="dk1"/>
                </a:solidFill>
                <a:latin typeface="Arial"/>
                <a:ea typeface="Arial"/>
                <a:cs typeface="Arial"/>
                <a:sym typeface="Arial"/>
              </a:rPr>
              <a:t>Chapter 6</a:t>
            </a:r>
          </a:p>
        </p:txBody>
      </p:sp>
      <p:sp>
        <p:nvSpPr>
          <p:cNvPr id="199" name="Shape 199"/>
          <p:cNvSpPr txBox="1">
            <a:spLocks noGrp="1"/>
          </p:cNvSpPr>
          <p:nvPr>
            <p:ph type="body" idx="4294967295"/>
          </p:nvPr>
        </p:nvSpPr>
        <p:spPr>
          <a:xfrm>
            <a:off x="5486400" y="3200400"/>
            <a:ext cx="3657600" cy="2925763"/>
          </a:xfrm>
          <a:prstGeom prst="rect">
            <a:avLst/>
          </a:prstGeom>
          <a:noFill/>
          <a:ln>
            <a:noFill/>
          </a:ln>
        </p:spPr>
        <p:txBody>
          <a:bodyPr lIns="0" tIns="0" rIns="0" bIns="0" anchor="t" anchorCtr="0">
            <a:noAutofit/>
          </a:bodyPr>
          <a:lstStyle/>
          <a:p>
            <a:pPr marL="101600" indent="0">
              <a:lnSpc>
                <a:spcPct val="120000"/>
              </a:lnSpc>
              <a:buNone/>
            </a:pPr>
            <a:r>
              <a:rPr lang="en-US" sz="2400" kern="1200" dirty="0">
                <a:solidFill>
                  <a:schemeClr val="tx1"/>
                </a:solidFill>
                <a:latin typeface="+mj-lt"/>
                <a:ea typeface="+mn-ea"/>
                <a:cs typeface="+mn-cs"/>
              </a:rPr>
              <a:t>Understanding and Assessing Hardware: Evaluating Your System</a:t>
            </a:r>
          </a:p>
        </p:txBody>
      </p:sp>
      <p:pic>
        <p:nvPicPr>
          <p:cNvPr id="7" name="Picture 6" descr="Technology in Action: Complete, Fifteenth Edition by Evans, Martin, and Poatsy.">
            <a:extLst>
              <a:ext uri="{FF2B5EF4-FFF2-40B4-BE49-F238E27FC236}">
                <a16:creationId xmlns:a16="http://schemas.microsoft.com/office/drawing/2014/main" id="{5B9DABA7-5183-4A28-ACE8-32862274AB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367" y="1444626"/>
            <a:ext cx="3657600" cy="4681537"/>
          </a:xfrm>
          <a:prstGeom prst="rect">
            <a:avLst/>
          </a:prstGeom>
        </p:spPr>
      </p:pic>
    </p:spTree>
    <p:extLst>
      <p:ext uri="{BB962C8B-B14F-4D97-AF65-F5344CB8AC3E}">
        <p14:creationId xmlns:p14="http://schemas.microsoft.com/office/powerpoint/2010/main" val="3005531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effectLst/>
              </a:rPr>
              <a:t>Evaluating the Memory Subsystem</a:t>
            </a:r>
            <a:br>
              <a:rPr lang="en-US" dirty="0">
                <a:effectLst/>
              </a:rPr>
            </a:br>
            <a:r>
              <a:rPr lang="en-US" sz="3200" dirty="0"/>
              <a:t>Random Access Memory (1 of 4)</a:t>
            </a:r>
            <a:br>
              <a:rPr lang="en-US" sz="3200" dirty="0"/>
            </a:br>
            <a:r>
              <a:rPr lang="en-US" sz="2000" dirty="0"/>
              <a:t>(Objective 6.5)</a:t>
            </a:r>
            <a:endParaRPr lang="en-US" sz="2700" dirty="0"/>
          </a:p>
        </p:txBody>
      </p:sp>
      <p:sp>
        <p:nvSpPr>
          <p:cNvPr id="3" name="Content Placeholder 2"/>
          <p:cNvSpPr>
            <a:spLocks noGrp="1"/>
          </p:cNvSpPr>
          <p:nvPr>
            <p:ph idx="1"/>
          </p:nvPr>
        </p:nvSpPr>
        <p:spPr/>
        <p:txBody>
          <a:bodyPr>
            <a:normAutofit lnSpcReduction="10000"/>
          </a:bodyPr>
          <a:lstStyle/>
          <a:p>
            <a:pPr>
              <a:spcBef>
                <a:spcPts val="0"/>
              </a:spcBef>
              <a:spcAft>
                <a:spcPts val="2400"/>
              </a:spcAft>
              <a:defRPr/>
            </a:pPr>
            <a:r>
              <a:rPr lang="en-US" dirty="0"/>
              <a:t>Random Access Memory (RAM)</a:t>
            </a:r>
          </a:p>
          <a:p>
            <a:pPr lvl="1">
              <a:spcBef>
                <a:spcPts val="0"/>
              </a:spcBef>
              <a:spcAft>
                <a:spcPts val="2400"/>
              </a:spcAft>
              <a:defRPr/>
            </a:pPr>
            <a:r>
              <a:rPr lang="en-US" dirty="0">
                <a:solidFill>
                  <a:schemeClr val="bg2"/>
                </a:solidFill>
              </a:rPr>
              <a:t>Short-term memory storage</a:t>
            </a:r>
          </a:p>
          <a:p>
            <a:pPr lvl="1">
              <a:spcBef>
                <a:spcPts val="0"/>
              </a:spcBef>
              <a:spcAft>
                <a:spcPts val="2400"/>
              </a:spcAft>
              <a:defRPr/>
            </a:pPr>
            <a:r>
              <a:rPr lang="en-US" dirty="0">
                <a:solidFill>
                  <a:schemeClr val="bg2"/>
                </a:solidFill>
              </a:rPr>
              <a:t>Volatile storage</a:t>
            </a:r>
          </a:p>
          <a:p>
            <a:pPr>
              <a:spcBef>
                <a:spcPts val="0"/>
              </a:spcBef>
              <a:spcAft>
                <a:spcPts val="2400"/>
              </a:spcAft>
              <a:defRPr/>
            </a:pPr>
            <a:r>
              <a:rPr lang="en-US" dirty="0"/>
              <a:t>Read-only memory (ROM)</a:t>
            </a:r>
          </a:p>
          <a:p>
            <a:pPr lvl="1">
              <a:spcAft>
                <a:spcPts val="2400"/>
              </a:spcAft>
              <a:defRPr/>
            </a:pPr>
            <a:r>
              <a:rPr lang="en-US" dirty="0"/>
              <a:t>Critical startup instructions</a:t>
            </a:r>
          </a:p>
          <a:p>
            <a:pPr lvl="1">
              <a:spcAft>
                <a:spcPts val="2400"/>
              </a:spcAft>
              <a:defRPr/>
            </a:pPr>
            <a:r>
              <a:rPr lang="en-US" dirty="0"/>
              <a:t>Non-volatile storage</a:t>
            </a:r>
          </a:p>
        </p:txBody>
      </p:sp>
    </p:spTree>
    <p:extLst>
      <p:ext uri="{BB962C8B-B14F-4D97-AF65-F5344CB8AC3E}">
        <p14:creationId xmlns:p14="http://schemas.microsoft.com/office/powerpoint/2010/main" val="244006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effectLst/>
              </a:rPr>
              <a:t>Evaluating the Memory Subsystem</a:t>
            </a:r>
            <a:br>
              <a:rPr lang="en-US" dirty="0">
                <a:effectLst/>
              </a:rPr>
            </a:br>
            <a:r>
              <a:rPr lang="en-US" sz="3200" dirty="0"/>
              <a:t>Random Access Memory (2 of 4)</a:t>
            </a:r>
            <a:br>
              <a:rPr lang="en-US" sz="3200" dirty="0"/>
            </a:br>
            <a:r>
              <a:rPr lang="en-US" sz="2000" dirty="0"/>
              <a:t>(Objective 6.5)</a:t>
            </a:r>
            <a:endParaRPr lang="en-US" dirty="0">
              <a:effectLst/>
            </a:endParaRPr>
          </a:p>
        </p:txBody>
      </p:sp>
      <p:pic>
        <p:nvPicPr>
          <p:cNvPr id="5" name="Picture 4" descr="The computer system’s storage includes,&#10;• Optical drives&#10;• Hard drive&#10;• SSD&#10;• RAM&#10;• CPU registers and L1, L2, L3 cache.&#10;Levels of memory in a computer are shown as a pyramid. The top levels indicate fast access but less storage. The bottom levels indicate huge amounts of storage but slower speeds.&#10;• CPU Registers shows at the top&#10;• This is  followed by Level 1 cache, Level 2 cache, Level 3 cache, Physical RAM, Virtual Memory, and Solid-State Drive. Optical Disk Drives and Hard Drive are at the bottom of the pyramid.">
            <a:extLst>
              <a:ext uri="{FF2B5EF4-FFF2-40B4-BE49-F238E27FC236}">
                <a16:creationId xmlns:a16="http://schemas.microsoft.com/office/drawing/2014/main" id="{F5D47AA1-3AC2-4F94-A7FC-0541EC450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589" y="1615440"/>
            <a:ext cx="7012022" cy="4749800"/>
          </a:xfrm>
          <a:prstGeom prst="rect">
            <a:avLst/>
          </a:prstGeom>
        </p:spPr>
      </p:pic>
    </p:spTree>
    <p:extLst>
      <p:ext uri="{BB962C8B-B14F-4D97-AF65-F5344CB8AC3E}">
        <p14:creationId xmlns:p14="http://schemas.microsoft.com/office/powerpoint/2010/main" val="45073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7200" y="0"/>
            <a:ext cx="8686800" cy="1600200"/>
          </a:xfrm>
        </p:spPr>
        <p:txBody>
          <a:bodyPr>
            <a:normAutofit/>
          </a:bodyPr>
          <a:lstStyle/>
          <a:p>
            <a:pPr eaLnBrk="1" hangingPunct="1">
              <a:defRPr/>
            </a:pPr>
            <a:r>
              <a:rPr lang="en-US" dirty="0">
                <a:effectLst/>
              </a:rPr>
              <a:t>Evaluating the Memory Subsystem</a:t>
            </a:r>
            <a:br>
              <a:rPr lang="en-US" dirty="0">
                <a:effectLst/>
              </a:rPr>
            </a:br>
            <a:r>
              <a:rPr lang="en-US" sz="3200" dirty="0"/>
              <a:t>Random Access Memory (3 of 4)</a:t>
            </a:r>
            <a:br>
              <a:rPr lang="en-US" sz="3200" dirty="0"/>
            </a:br>
            <a:r>
              <a:rPr lang="en-US" sz="2000" dirty="0"/>
              <a:t>(Objective 6.5)</a:t>
            </a:r>
            <a:endParaRPr lang="en-US" dirty="0">
              <a:effectLst/>
            </a:endParaRPr>
          </a:p>
        </p:txBody>
      </p:sp>
      <p:sp>
        <p:nvSpPr>
          <p:cNvPr id="111619" name="Rectangle 3"/>
          <p:cNvSpPr>
            <a:spLocks noGrp="1" noChangeArrowheads="1"/>
          </p:cNvSpPr>
          <p:nvPr>
            <p:ph idx="1"/>
          </p:nvPr>
        </p:nvSpPr>
        <p:spPr>
          <a:xfrm>
            <a:off x="457200" y="1600200"/>
            <a:ext cx="7239000" cy="4525963"/>
          </a:xfrm>
        </p:spPr>
        <p:txBody>
          <a:bodyPr>
            <a:normAutofit/>
          </a:bodyPr>
          <a:lstStyle/>
          <a:p>
            <a:pPr>
              <a:spcBef>
                <a:spcPts val="0"/>
              </a:spcBef>
              <a:spcAft>
                <a:spcPts val="1800"/>
              </a:spcAft>
              <a:defRPr/>
            </a:pPr>
            <a:r>
              <a:rPr lang="en-US" dirty="0">
                <a:solidFill>
                  <a:schemeClr val="bg2"/>
                </a:solidFill>
              </a:rPr>
              <a:t>Types of RAM</a:t>
            </a:r>
          </a:p>
          <a:p>
            <a:pPr lvl="1">
              <a:spcAft>
                <a:spcPts val="1800"/>
              </a:spcAft>
              <a:defRPr/>
            </a:pPr>
            <a:r>
              <a:rPr lang="en-US" dirty="0"/>
              <a:t>Double data rate 3 (DDR3)</a:t>
            </a:r>
          </a:p>
          <a:p>
            <a:pPr lvl="1">
              <a:spcAft>
                <a:spcPts val="1800"/>
              </a:spcAft>
              <a:defRPr/>
            </a:pPr>
            <a:r>
              <a:rPr lang="en-US" dirty="0"/>
              <a:t>Double data rate 4 (DDR4)</a:t>
            </a:r>
          </a:p>
          <a:p>
            <a:pPr lvl="1">
              <a:spcAft>
                <a:spcPts val="1800"/>
              </a:spcAft>
              <a:defRPr/>
            </a:pPr>
            <a:r>
              <a:rPr lang="en-US" dirty="0">
                <a:effectLst/>
              </a:rPr>
              <a:t>Double data rate 5 (DDR5)</a:t>
            </a:r>
          </a:p>
          <a:p>
            <a:pPr>
              <a:spcBef>
                <a:spcPts val="0"/>
              </a:spcBef>
              <a:spcAft>
                <a:spcPts val="1800"/>
              </a:spcAft>
              <a:defRPr/>
            </a:pPr>
            <a:r>
              <a:rPr lang="en-US" dirty="0">
                <a:solidFill>
                  <a:schemeClr val="bg2"/>
                </a:solidFill>
              </a:rPr>
              <a:t>Memory modules</a:t>
            </a:r>
          </a:p>
          <a:p>
            <a:pPr>
              <a:spcBef>
                <a:spcPts val="0"/>
              </a:spcBef>
              <a:spcAft>
                <a:spcPts val="1800"/>
              </a:spcAft>
              <a:defRPr/>
            </a:pPr>
            <a:r>
              <a:rPr lang="en-US" dirty="0">
                <a:solidFill>
                  <a:schemeClr val="bg2"/>
                </a:solidFill>
              </a:rPr>
              <a:t>Dual inline memory modules (DIMMs)</a:t>
            </a:r>
          </a:p>
        </p:txBody>
      </p:sp>
      <p:pic>
        <p:nvPicPr>
          <p:cNvPr id="4" name="Picture 3">
            <a:extLst>
              <a:ext uri="{FF2B5EF4-FFF2-40B4-BE49-F238E27FC236}">
                <a16:creationId xmlns:a16="http://schemas.microsoft.com/office/drawing/2014/main" id="{FB9F2A04-8FD6-44E1-A489-D89C48C2E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828800"/>
            <a:ext cx="3357458" cy="2586736"/>
          </a:xfrm>
          <a:prstGeom prst="rect">
            <a:avLst/>
          </a:prstGeom>
        </p:spPr>
      </p:pic>
    </p:spTree>
    <p:extLst>
      <p:ext uri="{BB962C8B-B14F-4D97-AF65-F5344CB8AC3E}">
        <p14:creationId xmlns:p14="http://schemas.microsoft.com/office/powerpoint/2010/main" val="126261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Evaluating the Memory Subsystem</a:t>
            </a:r>
            <a:br>
              <a:rPr lang="en-US" dirty="0"/>
            </a:br>
            <a:r>
              <a:rPr lang="en-US" sz="3200" dirty="0"/>
              <a:t>Random Access Memory (4 of 4)</a:t>
            </a:r>
            <a:br>
              <a:rPr lang="en-US" sz="3200" dirty="0"/>
            </a:br>
            <a:r>
              <a:rPr lang="en-US" sz="2000" dirty="0"/>
              <a:t>(Objective 6.5)</a:t>
            </a:r>
            <a:endParaRPr lang="en-US" dirty="0"/>
          </a:p>
        </p:txBody>
      </p:sp>
      <p:sp>
        <p:nvSpPr>
          <p:cNvPr id="3" name="Content Placeholder 2"/>
          <p:cNvSpPr>
            <a:spLocks noGrp="1"/>
          </p:cNvSpPr>
          <p:nvPr>
            <p:ph idx="1"/>
          </p:nvPr>
        </p:nvSpPr>
        <p:spPr>
          <a:xfrm>
            <a:off x="457201" y="1600200"/>
            <a:ext cx="4343400" cy="5257800"/>
          </a:xfrm>
        </p:spPr>
        <p:txBody>
          <a:bodyPr/>
          <a:lstStyle/>
          <a:p>
            <a:pPr>
              <a:spcBef>
                <a:spcPts val="0"/>
              </a:spcBef>
              <a:spcAft>
                <a:spcPts val="1800"/>
              </a:spcAft>
              <a:defRPr/>
            </a:pPr>
            <a:r>
              <a:rPr lang="en-US" dirty="0"/>
              <a:t>SuperFetch</a:t>
            </a:r>
          </a:p>
          <a:p>
            <a:pPr lvl="1">
              <a:spcAft>
                <a:spcPts val="1800"/>
              </a:spcAft>
            </a:pPr>
            <a:r>
              <a:rPr lang="en-US" dirty="0"/>
              <a:t>Preloads often used programs into system memory</a:t>
            </a:r>
          </a:p>
          <a:p>
            <a:pPr>
              <a:spcBef>
                <a:spcPts val="0"/>
              </a:spcBef>
              <a:spcAft>
                <a:spcPts val="1800"/>
              </a:spcAft>
              <a:defRPr/>
            </a:pPr>
            <a:r>
              <a:rPr lang="en-US" dirty="0"/>
              <a:t>Resource monitor</a:t>
            </a:r>
          </a:p>
          <a:p>
            <a:pPr lvl="1">
              <a:spcAft>
                <a:spcPts val="1800"/>
              </a:spcAft>
            </a:pPr>
            <a:r>
              <a:rPr lang="en-US" dirty="0"/>
              <a:t>Displays how computer</a:t>
            </a:r>
            <a:br>
              <a:rPr lang="en-US" dirty="0"/>
            </a:br>
            <a:r>
              <a:rPr lang="en-US" dirty="0"/>
              <a:t>resources are being used</a:t>
            </a:r>
          </a:p>
        </p:txBody>
      </p:sp>
      <p:pic>
        <p:nvPicPr>
          <p:cNvPr id="6" name="Picture 5" descr="Processes show 32 % Used Physical Memory: &#10;• Image&#10;• MSMPEng.exe&#10;• Chrome.exe&#10;• Dwm.exe&#10;• SearchUI.exe&#10;• System&#10;• Chrome.exe&#10;• Explorer.exe&#10;• Perfmon.exe&#10;• Perfmon.exe,  &#10;with relevant data for PID, Hard F…, Commi…, Worki…, Sharea.., Private… columns alongside.                           Physical Memory shows 984 MB In Use, 1983 MB Available:&#10;• Hardware Reserved 1114 MB,&#10;• In Use 984 MB: RAM in use,&#10;• Modified 15 MB,&#10;• Standby 1742 MB: RAM cached,&#10;• Free 241 MB: RAM not in use.&#10;• Available 1983 MB,&#10;• Cached 1757 MB,&#10;• Total 2982 MB,&#10;• Installed 4096 MB.">
            <a:extLst>
              <a:ext uri="{FF2B5EF4-FFF2-40B4-BE49-F238E27FC236}">
                <a16:creationId xmlns:a16="http://schemas.microsoft.com/office/drawing/2014/main" id="{C787596E-9D62-4147-9EF2-B655A8D0E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0761" y="1828800"/>
            <a:ext cx="4196272" cy="3352800"/>
          </a:xfrm>
          <a:prstGeom prst="rect">
            <a:avLst/>
          </a:prstGeom>
        </p:spPr>
      </p:pic>
    </p:spTree>
    <p:extLst>
      <p:ext uri="{BB962C8B-B14F-4D97-AF65-F5344CB8AC3E}">
        <p14:creationId xmlns:p14="http://schemas.microsoft.com/office/powerpoint/2010/main" val="144488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Evaluating the Memory Subsystem</a:t>
            </a:r>
            <a:br>
              <a:rPr lang="en-US" dirty="0"/>
            </a:br>
            <a:r>
              <a:rPr lang="en-US" sz="3200" dirty="0"/>
              <a:t>Adding RAM</a:t>
            </a:r>
            <a:br>
              <a:rPr lang="en-US" sz="3200" dirty="0"/>
            </a:br>
            <a:r>
              <a:rPr lang="en-US" sz="2000" dirty="0"/>
              <a:t>(Objective 6.6)</a:t>
            </a:r>
            <a:endParaRPr lang="en-US" dirty="0"/>
          </a:p>
        </p:txBody>
      </p:sp>
      <p:sp>
        <p:nvSpPr>
          <p:cNvPr id="3" name="Content Placeholder 2"/>
          <p:cNvSpPr>
            <a:spLocks noGrp="1"/>
          </p:cNvSpPr>
          <p:nvPr>
            <p:ph idx="1"/>
          </p:nvPr>
        </p:nvSpPr>
        <p:spPr>
          <a:xfrm>
            <a:off x="457200" y="1600200"/>
            <a:ext cx="8358649" cy="4495800"/>
          </a:xfrm>
        </p:spPr>
        <p:txBody>
          <a:bodyPr/>
          <a:lstStyle/>
          <a:p>
            <a:pPr>
              <a:spcBef>
                <a:spcPts val="0"/>
              </a:spcBef>
              <a:spcAft>
                <a:spcPts val="1200"/>
              </a:spcAft>
              <a:defRPr/>
            </a:pPr>
            <a:r>
              <a:rPr lang="en-US" dirty="0"/>
              <a:t>Limited to motherboard’s capacity</a:t>
            </a:r>
          </a:p>
          <a:p>
            <a:pPr>
              <a:spcBef>
                <a:spcPts val="0"/>
              </a:spcBef>
              <a:spcAft>
                <a:spcPts val="1200"/>
              </a:spcAft>
              <a:defRPr/>
            </a:pPr>
            <a:r>
              <a:rPr lang="en-US" dirty="0"/>
              <a:t>Easy to install</a:t>
            </a:r>
          </a:p>
        </p:txBody>
      </p:sp>
      <p:pic>
        <p:nvPicPr>
          <p:cNvPr id="6" name="Picture 5">
            <a:extLst>
              <a:ext uri="{FF2B5EF4-FFF2-40B4-BE49-F238E27FC236}">
                <a16:creationId xmlns:a16="http://schemas.microsoft.com/office/drawing/2014/main" id="{80243F5C-2DE6-4CB4-9533-11DA61D3BD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183" y="2895600"/>
            <a:ext cx="8757634" cy="3429000"/>
          </a:xfrm>
          <a:prstGeom prst="rect">
            <a:avLst/>
          </a:prstGeom>
        </p:spPr>
      </p:pic>
    </p:spTree>
    <p:extLst>
      <p:ext uri="{BB962C8B-B14F-4D97-AF65-F5344CB8AC3E}">
        <p14:creationId xmlns:p14="http://schemas.microsoft.com/office/powerpoint/2010/main" val="244761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457200" y="0"/>
            <a:ext cx="8686800" cy="1600200"/>
          </a:xfrm>
        </p:spPr>
        <p:txBody>
          <a:bodyPr>
            <a:normAutofit/>
          </a:bodyPr>
          <a:lstStyle/>
          <a:p>
            <a:pPr>
              <a:defRPr/>
            </a:pPr>
            <a:r>
              <a:rPr lang="en-US" dirty="0">
                <a:effectLst/>
              </a:rPr>
              <a:t>Evaluating the Storage Subsystem</a:t>
            </a:r>
            <a:br>
              <a:rPr lang="en-US" dirty="0">
                <a:effectLst/>
              </a:rPr>
            </a:br>
            <a:r>
              <a:rPr lang="en-US" sz="3200" dirty="0"/>
              <a:t>Types of Storage Drives (1 of 3)</a:t>
            </a:r>
            <a:br>
              <a:rPr lang="en-US" sz="3200" dirty="0"/>
            </a:br>
            <a:r>
              <a:rPr lang="en-US" sz="2000" dirty="0"/>
              <a:t>(Objective 6.7)</a:t>
            </a:r>
            <a:endParaRPr lang="en-US" dirty="0">
              <a:effectLst/>
            </a:endParaRPr>
          </a:p>
        </p:txBody>
      </p:sp>
      <p:sp>
        <p:nvSpPr>
          <p:cNvPr id="203779" name="Rectangle 3"/>
          <p:cNvSpPr>
            <a:spLocks noGrp="1" noChangeArrowheads="1"/>
          </p:cNvSpPr>
          <p:nvPr>
            <p:ph idx="1"/>
          </p:nvPr>
        </p:nvSpPr>
        <p:spPr>
          <a:xfrm>
            <a:off x="457200" y="1600200"/>
            <a:ext cx="5638800" cy="5105400"/>
          </a:xfrm>
        </p:spPr>
        <p:txBody>
          <a:bodyPr/>
          <a:lstStyle/>
          <a:p>
            <a:pPr>
              <a:spcBef>
                <a:spcPts val="0"/>
              </a:spcBef>
              <a:spcAft>
                <a:spcPts val="1200"/>
              </a:spcAft>
              <a:defRPr/>
            </a:pPr>
            <a:r>
              <a:rPr lang="en-US" dirty="0"/>
              <a:t>Mechanical Hard Drives</a:t>
            </a:r>
          </a:p>
          <a:p>
            <a:pPr lvl="1">
              <a:spcBef>
                <a:spcPts val="0"/>
              </a:spcBef>
              <a:spcAft>
                <a:spcPts val="1200"/>
              </a:spcAft>
              <a:defRPr/>
            </a:pPr>
            <a:r>
              <a:rPr lang="en-US" dirty="0"/>
              <a:t>Coated platters stacked on a spindle</a:t>
            </a:r>
            <a:endParaRPr lang="en-US" dirty="0">
              <a:effectLst/>
            </a:endParaRPr>
          </a:p>
          <a:p>
            <a:pPr lvl="1">
              <a:spcBef>
                <a:spcPts val="0"/>
              </a:spcBef>
              <a:spcAft>
                <a:spcPts val="1200"/>
              </a:spcAft>
              <a:defRPr/>
            </a:pPr>
            <a:r>
              <a:rPr lang="en-US" dirty="0"/>
              <a:t>Data saved as pattern of magnetized spots of 1s and 0s</a:t>
            </a:r>
          </a:p>
          <a:p>
            <a:pPr lvl="1">
              <a:spcBef>
                <a:spcPts val="0"/>
              </a:spcBef>
              <a:spcAft>
                <a:spcPts val="1200"/>
              </a:spcAft>
              <a:defRPr/>
            </a:pPr>
            <a:r>
              <a:rPr lang="en-US" dirty="0"/>
              <a:t>Access time is the time</a:t>
            </a:r>
            <a:br>
              <a:rPr lang="en-US" dirty="0"/>
            </a:br>
            <a:r>
              <a:rPr lang="en-US" dirty="0"/>
              <a:t>it takes to find the data</a:t>
            </a:r>
            <a:br>
              <a:rPr lang="en-US" dirty="0"/>
            </a:br>
            <a:r>
              <a:rPr lang="en-US" dirty="0"/>
              <a:t>and make it available</a:t>
            </a:r>
          </a:p>
        </p:txBody>
      </p:sp>
      <p:pic>
        <p:nvPicPr>
          <p:cNvPr id="4" name="Picture 3" descr="A diagram shows the parts of a mechanical hard drive as (from top to bottom) spindle, arm, head, and platters.">
            <a:extLst>
              <a:ext uri="{FF2B5EF4-FFF2-40B4-BE49-F238E27FC236}">
                <a16:creationId xmlns:a16="http://schemas.microsoft.com/office/drawing/2014/main" id="{C06450C4-11CF-4082-A499-CD78D4504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4152900"/>
            <a:ext cx="3815443" cy="2286000"/>
          </a:xfrm>
          <a:prstGeom prst="rect">
            <a:avLst/>
          </a:prstGeom>
        </p:spPr>
      </p:pic>
    </p:spTree>
    <p:extLst>
      <p:ext uri="{BB962C8B-B14F-4D97-AF65-F5344CB8AC3E}">
        <p14:creationId xmlns:p14="http://schemas.microsoft.com/office/powerpoint/2010/main" val="27560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57200" y="0"/>
            <a:ext cx="8686800" cy="1600200"/>
          </a:xfrm>
        </p:spPr>
        <p:txBody>
          <a:bodyPr>
            <a:normAutofit/>
          </a:bodyPr>
          <a:lstStyle/>
          <a:p>
            <a:pPr>
              <a:defRPr/>
            </a:pPr>
            <a:r>
              <a:rPr lang="en-US" dirty="0">
                <a:effectLst/>
              </a:rPr>
              <a:t>Evaluating the Storage Subsystem</a:t>
            </a:r>
            <a:br>
              <a:rPr lang="en-US" sz="4500" dirty="0"/>
            </a:br>
            <a:r>
              <a:rPr lang="en-US" sz="3200" dirty="0"/>
              <a:t>Types of Storage Drives (2 of 3)</a:t>
            </a:r>
            <a:br>
              <a:rPr lang="en-US" sz="3200" dirty="0"/>
            </a:br>
            <a:r>
              <a:rPr lang="en-US" sz="2000" dirty="0"/>
              <a:t>(Objective 6.7)</a:t>
            </a:r>
            <a:endParaRPr lang="en-US" dirty="0">
              <a:effectLst/>
            </a:endParaRPr>
          </a:p>
        </p:txBody>
      </p:sp>
      <p:sp>
        <p:nvSpPr>
          <p:cNvPr id="110595" name="Rectangle 3"/>
          <p:cNvSpPr>
            <a:spLocks noGrp="1" noChangeArrowheads="1"/>
          </p:cNvSpPr>
          <p:nvPr>
            <p:ph idx="1"/>
          </p:nvPr>
        </p:nvSpPr>
        <p:spPr>
          <a:xfrm>
            <a:off x="457200" y="1600200"/>
            <a:ext cx="5029200" cy="4525963"/>
          </a:xfrm>
        </p:spPr>
        <p:txBody>
          <a:bodyPr numCol="1">
            <a:normAutofit/>
          </a:bodyPr>
          <a:lstStyle/>
          <a:p>
            <a:pPr>
              <a:spcBef>
                <a:spcPts val="0"/>
              </a:spcBef>
              <a:spcAft>
                <a:spcPts val="1800"/>
              </a:spcAft>
              <a:defRPr/>
            </a:pPr>
            <a:r>
              <a:rPr lang="en-US" dirty="0"/>
              <a:t>Solid State Drives</a:t>
            </a:r>
          </a:p>
          <a:p>
            <a:pPr lvl="1">
              <a:spcAft>
                <a:spcPts val="1800"/>
              </a:spcAft>
              <a:defRPr/>
            </a:pPr>
            <a:r>
              <a:rPr lang="en-US" dirty="0"/>
              <a:t>Fast access times</a:t>
            </a:r>
          </a:p>
          <a:p>
            <a:pPr lvl="1">
              <a:spcAft>
                <a:spcPts val="1800"/>
              </a:spcAft>
              <a:defRPr/>
            </a:pPr>
            <a:r>
              <a:rPr lang="en-US" dirty="0"/>
              <a:t>Generate little heat</a:t>
            </a:r>
          </a:p>
          <a:p>
            <a:pPr lvl="1">
              <a:spcAft>
                <a:spcPts val="1800"/>
              </a:spcAft>
              <a:defRPr/>
            </a:pPr>
            <a:r>
              <a:rPr lang="en-US" dirty="0"/>
              <a:t>Run with no noise</a:t>
            </a:r>
          </a:p>
          <a:p>
            <a:pPr lvl="1">
              <a:spcAft>
                <a:spcPts val="1800"/>
              </a:spcAft>
              <a:defRPr/>
            </a:pPr>
            <a:r>
              <a:rPr lang="en-US" dirty="0"/>
              <a:t>Require little power</a:t>
            </a:r>
          </a:p>
          <a:p>
            <a:pPr>
              <a:spcBef>
                <a:spcPts val="0"/>
              </a:spcBef>
              <a:spcAft>
                <a:spcPts val="1800"/>
              </a:spcAft>
              <a:defRPr/>
            </a:pPr>
            <a:r>
              <a:rPr lang="en-US" dirty="0"/>
              <a:t>Solid State Hybrid Drives</a:t>
            </a:r>
          </a:p>
        </p:txBody>
      </p:sp>
      <p:pic>
        <p:nvPicPr>
          <p:cNvPr id="4" name="Picture 3" descr="A diagram of a SSHD shows the Cover, Interface Connector, Magnetic Platters, Spindle,  Actuator Arm with Read/Write Heads, Logic Board with Controller Circuits, Actuator, SSD Controller Chip, Drive Cache Memory Chips,  SSD NAND Memory Chips, Logic Board, and Bottom Cover.">
            <a:extLst>
              <a:ext uri="{FF2B5EF4-FFF2-40B4-BE49-F238E27FC236}">
                <a16:creationId xmlns:a16="http://schemas.microsoft.com/office/drawing/2014/main" id="{7897C53C-2382-452F-824D-4CEB26B833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1600200"/>
            <a:ext cx="3547741" cy="4729110"/>
          </a:xfrm>
          <a:prstGeom prst="rect">
            <a:avLst/>
          </a:prstGeom>
        </p:spPr>
      </p:pic>
    </p:spTree>
    <p:extLst>
      <p:ext uri="{BB962C8B-B14F-4D97-AF65-F5344CB8AC3E}">
        <p14:creationId xmlns:p14="http://schemas.microsoft.com/office/powerpoint/2010/main" val="275632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effectLst/>
              </a:rPr>
              <a:t>Evaluating the Storage Subsystem</a:t>
            </a:r>
            <a:br>
              <a:rPr lang="en-US" sz="4500" dirty="0"/>
            </a:br>
            <a:r>
              <a:rPr lang="en-US" sz="3200" dirty="0"/>
              <a:t>Types of Storage Drives (3 of 3)</a:t>
            </a:r>
            <a:br>
              <a:rPr lang="en-US" sz="3200" dirty="0"/>
            </a:br>
            <a:r>
              <a:rPr lang="en-US" sz="2000" dirty="0"/>
              <a:t>(Objective 6.7)</a:t>
            </a:r>
            <a:endParaRPr lang="en-US" dirty="0">
              <a:effectLst/>
            </a:endParaRPr>
          </a:p>
        </p:txBody>
      </p:sp>
      <p:sp>
        <p:nvSpPr>
          <p:cNvPr id="3" name="Content Placeholder 2"/>
          <p:cNvSpPr>
            <a:spLocks noGrp="1"/>
          </p:cNvSpPr>
          <p:nvPr>
            <p:ph idx="1"/>
          </p:nvPr>
        </p:nvSpPr>
        <p:spPr>
          <a:xfrm>
            <a:off x="457200" y="1600200"/>
            <a:ext cx="8229600" cy="5105400"/>
          </a:xfrm>
        </p:spPr>
        <p:txBody>
          <a:bodyPr>
            <a:normAutofit/>
          </a:bodyPr>
          <a:lstStyle/>
          <a:p>
            <a:pPr>
              <a:spcBef>
                <a:spcPts val="0"/>
              </a:spcBef>
              <a:spcAft>
                <a:spcPts val="1800"/>
              </a:spcAft>
              <a:defRPr/>
            </a:pPr>
            <a:r>
              <a:rPr lang="en-US" dirty="0"/>
              <a:t>Optical Drives</a:t>
            </a:r>
          </a:p>
          <a:p>
            <a:pPr lvl="1">
              <a:spcAft>
                <a:spcPts val="1800"/>
              </a:spcAft>
            </a:pPr>
            <a:r>
              <a:rPr lang="en-US" dirty="0"/>
              <a:t>Tiny pits burned into the disc by a high-speed laser</a:t>
            </a:r>
          </a:p>
          <a:p>
            <a:pPr lvl="1">
              <a:spcAft>
                <a:spcPts val="1800"/>
              </a:spcAft>
            </a:pPr>
            <a:r>
              <a:rPr lang="en-US" dirty="0"/>
              <a:t>Types of Drives</a:t>
            </a:r>
          </a:p>
          <a:p>
            <a:pPr lvl="2">
              <a:spcAft>
                <a:spcPts val="1800"/>
              </a:spcAft>
            </a:pPr>
            <a:r>
              <a:rPr lang="en-US" dirty="0"/>
              <a:t>Compact disc (CD)</a:t>
            </a:r>
          </a:p>
          <a:p>
            <a:pPr lvl="2">
              <a:spcAft>
                <a:spcPts val="1800"/>
              </a:spcAft>
            </a:pPr>
            <a:r>
              <a:rPr lang="en-US" dirty="0"/>
              <a:t>Digital video disc (DVD)</a:t>
            </a:r>
          </a:p>
          <a:p>
            <a:pPr lvl="2">
              <a:spcAft>
                <a:spcPts val="1800"/>
              </a:spcAft>
            </a:pPr>
            <a:r>
              <a:rPr lang="en-US" dirty="0"/>
              <a:t>Blu-ray disc (BD)</a:t>
            </a:r>
          </a:p>
        </p:txBody>
      </p:sp>
    </p:spTree>
    <p:extLst>
      <p:ext uri="{BB962C8B-B14F-4D97-AF65-F5344CB8AC3E}">
        <p14:creationId xmlns:p14="http://schemas.microsoft.com/office/powerpoint/2010/main" val="149675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686799" cy="1600200"/>
          </a:xfrm>
        </p:spPr>
        <p:txBody>
          <a:bodyPr>
            <a:normAutofit/>
          </a:bodyPr>
          <a:lstStyle/>
          <a:p>
            <a:r>
              <a:rPr lang="en-US" dirty="0">
                <a:effectLst/>
              </a:rPr>
              <a:t>Evaluating the Storage Subsystem</a:t>
            </a:r>
            <a:br>
              <a:rPr lang="en-US" dirty="0">
                <a:effectLst/>
              </a:rPr>
            </a:br>
            <a:r>
              <a:rPr lang="en-US" sz="3200" dirty="0"/>
              <a:t>Storage Needs (1 of 3)</a:t>
            </a:r>
            <a:br>
              <a:rPr lang="en-US" sz="3200" dirty="0"/>
            </a:br>
            <a:r>
              <a:rPr lang="en-US" sz="2000" dirty="0"/>
              <a:t>(Objective 6.8)</a:t>
            </a:r>
            <a:endParaRPr lang="en-US" dirty="0">
              <a:effectLst/>
            </a:endParaRPr>
          </a:p>
        </p:txBody>
      </p:sp>
      <p:pic>
        <p:nvPicPr>
          <p:cNvPr id="5" name="Picture 4" descr="A table of sample hard drive space requirements.">
            <a:extLst>
              <a:ext uri="{FF2B5EF4-FFF2-40B4-BE49-F238E27FC236}">
                <a16:creationId xmlns:a16="http://schemas.microsoft.com/office/drawing/2014/main" id="{5BAA4422-BE90-46E8-BC2A-A9B4D81F30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940" y="1905000"/>
            <a:ext cx="8797365" cy="3505200"/>
          </a:xfrm>
          <a:prstGeom prst="rect">
            <a:avLst/>
          </a:prstGeom>
        </p:spPr>
      </p:pic>
    </p:spTree>
    <p:extLst>
      <p:ext uri="{BB962C8B-B14F-4D97-AF65-F5344CB8AC3E}">
        <p14:creationId xmlns:p14="http://schemas.microsoft.com/office/powerpoint/2010/main" val="316134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effectLst/>
              </a:rPr>
              <a:t>Evaluating the Storage Subsystem</a:t>
            </a:r>
            <a:br>
              <a:rPr lang="en-US" dirty="0">
                <a:effectLst/>
              </a:rPr>
            </a:br>
            <a:r>
              <a:rPr lang="en-US" sz="3200" dirty="0"/>
              <a:t>Storage Needs (2 of 3)</a:t>
            </a:r>
            <a:br>
              <a:rPr lang="en-US" sz="3200" dirty="0"/>
            </a:br>
            <a:r>
              <a:rPr lang="en-US" sz="2000" dirty="0"/>
              <a:t>(Objective 6.8)</a:t>
            </a:r>
            <a:endParaRPr lang="en-US" dirty="0">
              <a:effectLst/>
            </a:endParaRPr>
          </a:p>
        </p:txBody>
      </p:sp>
      <p:sp>
        <p:nvSpPr>
          <p:cNvPr id="5" name="TextBox 4"/>
          <p:cNvSpPr txBox="1"/>
          <p:nvPr/>
        </p:nvSpPr>
        <p:spPr>
          <a:xfrm>
            <a:off x="457200" y="1600200"/>
            <a:ext cx="3429000" cy="3539430"/>
          </a:xfrm>
          <a:prstGeom prst="rect">
            <a:avLst/>
          </a:prstGeom>
          <a:noFill/>
        </p:spPr>
        <p:txBody>
          <a:bodyPr wrap="square" rtlCol="0">
            <a:spAutoFit/>
          </a:bodyPr>
          <a:lstStyle/>
          <a:p>
            <a:pPr marL="256032" lvl="0" indent="-256032">
              <a:spcAft>
                <a:spcPts val="1800"/>
              </a:spcAft>
              <a:buClr>
                <a:srgbClr val="007FA3"/>
              </a:buClr>
              <a:buSzPct val="100000"/>
              <a:buFont typeface="Arial" panose="020B0604020202020204" pitchFamily="34" charset="0"/>
              <a:buChar char="•"/>
              <a:defRPr/>
            </a:pPr>
            <a:r>
              <a:rPr lang="en-US" sz="3200" dirty="0">
                <a:solidFill>
                  <a:srgbClr val="007FA3"/>
                </a:solidFill>
              </a:rPr>
              <a:t>Redundant array of independent disks (RAID)</a:t>
            </a:r>
          </a:p>
          <a:p>
            <a:pPr marL="742950" lvl="1" indent="-184150">
              <a:spcBef>
                <a:spcPts val="600"/>
              </a:spcBef>
              <a:spcAft>
                <a:spcPts val="1800"/>
              </a:spcAft>
              <a:buClr>
                <a:srgbClr val="007FA3"/>
              </a:buClr>
              <a:buSzPct val="100000"/>
              <a:buFont typeface="Arial"/>
              <a:buChar char="–"/>
              <a:defRPr/>
            </a:pPr>
            <a:r>
              <a:rPr lang="en-US" sz="2800" dirty="0">
                <a:solidFill>
                  <a:schemeClr val="dk1"/>
                </a:solidFill>
              </a:rPr>
              <a:t>RAID 0</a:t>
            </a:r>
          </a:p>
          <a:p>
            <a:pPr marL="742950" lvl="1" indent="-184150">
              <a:spcBef>
                <a:spcPts val="600"/>
              </a:spcBef>
              <a:spcAft>
                <a:spcPts val="1800"/>
              </a:spcAft>
              <a:buClr>
                <a:srgbClr val="007FA3"/>
              </a:buClr>
              <a:buSzPct val="100000"/>
              <a:buFont typeface="Arial"/>
              <a:buChar char="–"/>
              <a:defRPr/>
            </a:pPr>
            <a:r>
              <a:rPr lang="en-US" sz="2800" dirty="0">
                <a:solidFill>
                  <a:schemeClr val="dk1"/>
                </a:solidFill>
              </a:rPr>
              <a:t>RAID 1</a:t>
            </a:r>
          </a:p>
        </p:txBody>
      </p:sp>
      <p:pic>
        <p:nvPicPr>
          <p:cNvPr id="6" name="Picture 5" descr="The RAID 0 configuration A B C D E is shown across two physical drives A C E and B D.&#10;The RAID 1 configuration A B C D E is shown across two physical drives A B C D E and A B C D E.">
            <a:extLst>
              <a:ext uri="{FF2B5EF4-FFF2-40B4-BE49-F238E27FC236}">
                <a16:creationId xmlns:a16="http://schemas.microsoft.com/office/drawing/2014/main" id="{15DAD041-5E55-4667-A906-ABDC0F9748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1600199"/>
            <a:ext cx="5507736" cy="4708283"/>
          </a:xfrm>
          <a:prstGeom prst="rect">
            <a:avLst/>
          </a:prstGeom>
        </p:spPr>
      </p:pic>
    </p:spTree>
    <p:extLst>
      <p:ext uri="{BB962C8B-B14F-4D97-AF65-F5344CB8AC3E}">
        <p14:creationId xmlns:p14="http://schemas.microsoft.com/office/powerpoint/2010/main" val="89146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body" idx="1"/>
          </p:nvPr>
        </p:nvSpPr>
        <p:spPr>
          <a:xfrm>
            <a:off x="457200" y="1600200"/>
            <a:ext cx="8458200" cy="5257800"/>
          </a:xfrm>
        </p:spPr>
        <p:txBody>
          <a:bodyPr>
            <a:normAutofit/>
          </a:bodyPr>
          <a:lstStyle/>
          <a:p>
            <a:pPr marL="692150" indent="-692150">
              <a:buNone/>
            </a:pPr>
            <a:r>
              <a:rPr lang="en-US" sz="2400" dirty="0">
                <a:latin typeface="Arial" panose="020B0604020202020204" pitchFamily="34" charset="0"/>
                <a:cs typeface="Arial" panose="020B0604020202020204" pitchFamily="34" charset="0"/>
              </a:rPr>
              <a:t>6.1  Describe the changes in CPU performance over the past several decades.</a:t>
            </a:r>
          </a:p>
          <a:p>
            <a:pPr marL="692150" indent="-692150">
              <a:buNone/>
            </a:pPr>
            <a:r>
              <a:rPr lang="en-US" sz="2400" dirty="0">
                <a:latin typeface="Arial" panose="020B0604020202020204" pitchFamily="34" charset="0"/>
                <a:cs typeface="Arial" panose="020B0604020202020204" pitchFamily="34" charset="0"/>
              </a:rPr>
              <a:t>6.2  Compare and contrast a variety of computing devices.</a:t>
            </a:r>
          </a:p>
          <a:p>
            <a:pPr marL="692150" indent="-692150">
              <a:buNone/>
            </a:pPr>
            <a:r>
              <a:rPr lang="en-US" sz="2400" dirty="0">
                <a:latin typeface="Arial" panose="020B0604020202020204" pitchFamily="34" charset="0"/>
                <a:cs typeface="Arial" panose="020B0604020202020204" pitchFamily="34" charset="0"/>
              </a:rPr>
              <a:t>6.3  Describe how a CPU is designed and how it operates.</a:t>
            </a:r>
          </a:p>
          <a:p>
            <a:pPr marL="692150" indent="-692150">
              <a:buNone/>
            </a:pPr>
            <a:r>
              <a:rPr lang="en-US" sz="2400" dirty="0">
                <a:latin typeface="Arial" panose="020B0604020202020204" pitchFamily="34" charset="0"/>
                <a:cs typeface="Arial" panose="020B0604020202020204" pitchFamily="34" charset="0"/>
              </a:rPr>
              <a:t>6.4  Describe tools used to measure and evaluate CPU performance.</a:t>
            </a:r>
          </a:p>
          <a:p>
            <a:pPr marL="692150" indent="-692150">
              <a:buNone/>
            </a:pPr>
            <a:r>
              <a:rPr lang="en-US" sz="2400" dirty="0">
                <a:latin typeface="Arial" panose="020B0604020202020204" pitchFamily="34" charset="0"/>
                <a:cs typeface="Arial" panose="020B0604020202020204" pitchFamily="34" charset="0"/>
              </a:rPr>
              <a:t>6.5  Discuss how RAM is used in a computer system.</a:t>
            </a:r>
          </a:p>
          <a:p>
            <a:pPr marL="692150" indent="-692150">
              <a:buNone/>
            </a:pPr>
            <a:r>
              <a:rPr lang="en-US" sz="2400" dirty="0">
                <a:latin typeface="Arial" panose="020B0604020202020204" pitchFamily="34" charset="0"/>
                <a:cs typeface="Arial" panose="020B0604020202020204" pitchFamily="34" charset="0"/>
              </a:rPr>
              <a:t>6.6  Evaluate whether adding RAM to a system is desirable.</a:t>
            </a:r>
          </a:p>
        </p:txBody>
      </p:sp>
      <p:sp>
        <p:nvSpPr>
          <p:cNvPr id="8" name="Shape 205">
            <a:extLst>
              <a:ext uri="{FF2B5EF4-FFF2-40B4-BE49-F238E27FC236}">
                <a16:creationId xmlns:a16="http://schemas.microsoft.com/office/drawing/2014/main" id="{002AE585-F18D-4966-8121-DDC45FB9F84C}"/>
              </a:ext>
            </a:extLst>
          </p:cNvPr>
          <p:cNvSpPr txBox="1">
            <a:spLocks noGrp="1"/>
          </p:cNvSpPr>
          <p:nvPr>
            <p:ph type="title"/>
          </p:nvPr>
        </p:nvSpPr>
        <p:spPr>
          <a:xfrm>
            <a:off x="457200" y="215371"/>
            <a:ext cx="8229600" cy="1097279"/>
          </a:xfrm>
          <a:prstGeom prst="rect">
            <a:avLst/>
          </a:prstGeom>
          <a:noFill/>
          <a:ln>
            <a:noFill/>
          </a:ln>
        </p:spPr>
        <p:txBody>
          <a:bodyPr lIns="0" tIns="0" rIns="0" bIns="0" anchor="b"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Learning Objectives </a:t>
            </a:r>
            <a:r>
              <a:rPr lang="en-US" sz="2800" b="1" i="0" u="none" strike="noStrike" cap="none" dirty="0">
                <a:solidFill>
                  <a:srgbClr val="007FA3"/>
                </a:solidFill>
                <a:latin typeface="Times New Roman"/>
                <a:ea typeface="Times New Roman"/>
                <a:cs typeface="Times New Roman"/>
                <a:sym typeface="Times New Roman"/>
              </a:rPr>
              <a:t>(1 of 2)</a:t>
            </a:r>
          </a:p>
        </p:txBody>
      </p:sp>
    </p:spTree>
    <p:extLst>
      <p:ext uri="{BB962C8B-B14F-4D97-AF65-F5344CB8AC3E}">
        <p14:creationId xmlns:p14="http://schemas.microsoft.com/office/powerpoint/2010/main" val="148288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effectLst/>
              </a:rPr>
              <a:t>Evaluating the Storage Subsystem</a:t>
            </a:r>
            <a:br>
              <a:rPr lang="en-US" dirty="0">
                <a:effectLst/>
              </a:rPr>
            </a:br>
            <a:r>
              <a:rPr lang="en-US" sz="3200" dirty="0"/>
              <a:t>Storage Needs (3 of 3)</a:t>
            </a:r>
            <a:br>
              <a:rPr lang="en-US" sz="3200" dirty="0"/>
            </a:br>
            <a:r>
              <a:rPr lang="en-US" sz="2000" dirty="0"/>
              <a:t>(Objective 6.8)</a:t>
            </a:r>
            <a:endParaRPr lang="en-US" dirty="0">
              <a:effectLst/>
            </a:endParaRPr>
          </a:p>
        </p:txBody>
      </p:sp>
      <p:pic>
        <p:nvPicPr>
          <p:cNvPr id="5" name="Picture 4" descr="Mechanical Hard Drive:&#10;• How much storage space do you need?&#10;• Do you need a RAID 0 configuration for better performance?&#10;• Do you want a RAID 1 configuration for immediate constant backup?&#10;Solid-State Drive:&#10;• Do you want a very fast start-up of the system at boot-up and from sleep mode?&#10;• Are you okay having a second hard disk drive for larger storage space?&#10;Solid-State Hybrid Drive:&#10;• Do you want the speed advantage at boot-up of an SSD, the large storage capacity of a mechanical hard drive, and only one drive?&#10;Optical Drive:&#10;• Do you need to read or produce DVD/CDs?&#10;• Do you need to read or produce Blu-ray discs?&#10;Cloud Storage:&#10;• Do you need access to your files from multiple devices?&#10;• Do you need to access your files when you travel?">
            <a:extLst>
              <a:ext uri="{FF2B5EF4-FFF2-40B4-BE49-F238E27FC236}">
                <a16:creationId xmlns:a16="http://schemas.microsoft.com/office/drawing/2014/main" id="{AED9BEFD-6113-4237-8920-76A344B8B9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1600200"/>
            <a:ext cx="5638800" cy="4671305"/>
          </a:xfrm>
          <a:prstGeom prst="rect">
            <a:avLst/>
          </a:prstGeom>
        </p:spPr>
      </p:pic>
    </p:spTree>
    <p:extLst>
      <p:ext uri="{BB962C8B-B14F-4D97-AF65-F5344CB8AC3E}">
        <p14:creationId xmlns:p14="http://schemas.microsoft.com/office/powerpoint/2010/main" val="427538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effectLst/>
              </a:rPr>
              <a:t>Evaluating the Media Subsystems</a:t>
            </a:r>
            <a:br>
              <a:rPr lang="en-US" sz="2325" dirty="0"/>
            </a:br>
            <a:r>
              <a:rPr lang="en-US" sz="3200" dirty="0"/>
              <a:t>Video Cards (1 of 2)</a:t>
            </a:r>
            <a:br>
              <a:rPr lang="en-US" sz="3200" dirty="0"/>
            </a:br>
            <a:r>
              <a:rPr lang="en-US" sz="2000" dirty="0"/>
              <a:t>(Objective 6.9)</a:t>
            </a:r>
            <a:endParaRPr lang="en-US" sz="2700" dirty="0"/>
          </a:p>
        </p:txBody>
      </p:sp>
      <p:sp>
        <p:nvSpPr>
          <p:cNvPr id="3" name="Content Placeholder 2"/>
          <p:cNvSpPr>
            <a:spLocks noGrp="1"/>
          </p:cNvSpPr>
          <p:nvPr>
            <p:ph idx="1"/>
          </p:nvPr>
        </p:nvSpPr>
        <p:spPr>
          <a:xfrm>
            <a:off x="457200" y="1600200"/>
            <a:ext cx="8382000" cy="5029200"/>
          </a:xfrm>
        </p:spPr>
        <p:txBody>
          <a:bodyPr>
            <a:normAutofit lnSpcReduction="10000"/>
          </a:bodyPr>
          <a:lstStyle/>
          <a:p>
            <a:pPr>
              <a:spcBef>
                <a:spcPts val="0"/>
              </a:spcBef>
              <a:spcAft>
                <a:spcPts val="1800"/>
              </a:spcAft>
              <a:defRPr/>
            </a:pPr>
            <a:r>
              <a:rPr lang="en-US" dirty="0"/>
              <a:t>Video display depends on two components</a:t>
            </a:r>
          </a:p>
          <a:p>
            <a:pPr lvl="1">
              <a:spcAft>
                <a:spcPts val="1800"/>
              </a:spcAft>
            </a:pPr>
            <a:r>
              <a:rPr lang="en-US" dirty="0"/>
              <a:t>Video card</a:t>
            </a:r>
          </a:p>
          <a:p>
            <a:pPr lvl="1">
              <a:spcAft>
                <a:spcPts val="1800"/>
              </a:spcAft>
            </a:pPr>
            <a:r>
              <a:rPr lang="en-US" dirty="0"/>
              <a:t>Monitor</a:t>
            </a:r>
          </a:p>
          <a:p>
            <a:pPr>
              <a:spcBef>
                <a:spcPts val="0"/>
              </a:spcBef>
              <a:spcAft>
                <a:spcPts val="1800"/>
              </a:spcAft>
              <a:defRPr/>
            </a:pPr>
            <a:r>
              <a:rPr lang="en-US" dirty="0"/>
              <a:t>Ports</a:t>
            </a:r>
          </a:p>
          <a:p>
            <a:pPr lvl="1">
              <a:spcAft>
                <a:spcPts val="1800"/>
              </a:spcAft>
            </a:pPr>
            <a:r>
              <a:rPr lang="en-US" dirty="0"/>
              <a:t>HDMI</a:t>
            </a:r>
          </a:p>
          <a:p>
            <a:pPr lvl="1">
              <a:spcAft>
                <a:spcPts val="1800"/>
              </a:spcAft>
            </a:pPr>
            <a:r>
              <a:rPr lang="en-US" dirty="0"/>
              <a:t>DVI</a:t>
            </a:r>
          </a:p>
          <a:p>
            <a:pPr lvl="1">
              <a:spcAft>
                <a:spcPts val="1800"/>
              </a:spcAft>
            </a:pPr>
            <a:r>
              <a:rPr lang="en-US" dirty="0"/>
              <a:t>DisplayPort adapter</a:t>
            </a:r>
          </a:p>
        </p:txBody>
      </p:sp>
      <p:pic>
        <p:nvPicPr>
          <p:cNvPr id="6" name="Picture 5" descr="A Video Card, with labels pointing to &#10;HDMI, DVI, and DisplayPort.">
            <a:extLst>
              <a:ext uri="{FF2B5EF4-FFF2-40B4-BE49-F238E27FC236}">
                <a16:creationId xmlns:a16="http://schemas.microsoft.com/office/drawing/2014/main" id="{59BCD709-FD5F-44E3-A01E-C7582651F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260177"/>
            <a:ext cx="4419600" cy="3981343"/>
          </a:xfrm>
          <a:prstGeom prst="rect">
            <a:avLst/>
          </a:prstGeom>
        </p:spPr>
      </p:pic>
    </p:spTree>
    <p:extLst>
      <p:ext uri="{BB962C8B-B14F-4D97-AF65-F5344CB8AC3E}">
        <p14:creationId xmlns:p14="http://schemas.microsoft.com/office/powerpoint/2010/main" val="350333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Evaluating the Media Subsystems</a:t>
            </a:r>
            <a:br>
              <a:rPr lang="en-US" sz="2325" dirty="0"/>
            </a:br>
            <a:r>
              <a:rPr lang="en-US" sz="3200" dirty="0"/>
              <a:t>Video Cards (2 of 2)</a:t>
            </a:r>
            <a:br>
              <a:rPr lang="en-US" sz="3200" dirty="0"/>
            </a:br>
            <a:r>
              <a:rPr lang="en-US" sz="2000" dirty="0"/>
              <a:t>(Objective 6.9)</a:t>
            </a:r>
            <a:endParaRPr lang="en-US" dirty="0">
              <a:effectLst/>
            </a:endParaRPr>
          </a:p>
        </p:txBody>
      </p:sp>
      <p:sp>
        <p:nvSpPr>
          <p:cNvPr id="3" name="Content Placeholder 2"/>
          <p:cNvSpPr>
            <a:spLocks noGrp="1"/>
          </p:cNvSpPr>
          <p:nvPr>
            <p:ph idx="1"/>
          </p:nvPr>
        </p:nvSpPr>
        <p:spPr/>
        <p:txBody>
          <a:bodyPr/>
          <a:lstStyle/>
          <a:p>
            <a:pPr>
              <a:spcBef>
                <a:spcPts val="0"/>
              </a:spcBef>
              <a:spcAft>
                <a:spcPts val="1200"/>
              </a:spcAft>
              <a:defRPr/>
            </a:pPr>
            <a:r>
              <a:rPr lang="en-US" dirty="0"/>
              <a:t>Video memory</a:t>
            </a:r>
          </a:p>
          <a:p>
            <a:pPr>
              <a:spcBef>
                <a:spcPts val="0"/>
              </a:spcBef>
              <a:spcAft>
                <a:spcPts val="1200"/>
              </a:spcAft>
              <a:defRPr/>
            </a:pPr>
            <a:r>
              <a:rPr lang="en-US" dirty="0"/>
              <a:t>Screen Resolution dialog box</a:t>
            </a:r>
          </a:p>
          <a:p>
            <a:pPr lvl="1">
              <a:spcBef>
                <a:spcPts val="0"/>
              </a:spcBef>
              <a:spcAft>
                <a:spcPts val="1200"/>
              </a:spcAft>
            </a:pPr>
            <a:r>
              <a:rPr lang="en-US" dirty="0"/>
              <a:t>Found in Advanced Settings (Windows)</a:t>
            </a:r>
          </a:p>
          <a:p>
            <a:pPr>
              <a:spcBef>
                <a:spcPts val="0"/>
              </a:spcBef>
              <a:spcAft>
                <a:spcPts val="1200"/>
              </a:spcAft>
              <a:defRPr/>
            </a:pPr>
            <a:r>
              <a:rPr lang="en-US" dirty="0"/>
              <a:t>Graphics Processing Unit (GPU)</a:t>
            </a:r>
          </a:p>
        </p:txBody>
      </p:sp>
      <p:pic>
        <p:nvPicPr>
          <p:cNvPr id="6" name="Picture 5" descr="The diagram shows CPU uses minimum while using without GPU and maximum while using with GPU.">
            <a:extLst>
              <a:ext uri="{FF2B5EF4-FFF2-40B4-BE49-F238E27FC236}">
                <a16:creationId xmlns:a16="http://schemas.microsoft.com/office/drawing/2014/main" id="{465B4EB5-EB4B-41A2-8CC7-44391AF867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896" y="4038600"/>
            <a:ext cx="6936207" cy="2231453"/>
          </a:xfrm>
          <a:prstGeom prst="rect">
            <a:avLst/>
          </a:prstGeom>
        </p:spPr>
      </p:pic>
    </p:spTree>
    <p:extLst>
      <p:ext uri="{BB962C8B-B14F-4D97-AF65-F5344CB8AC3E}">
        <p14:creationId xmlns:p14="http://schemas.microsoft.com/office/powerpoint/2010/main" val="119702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effectLst/>
              </a:rPr>
              <a:t>Evaluating the Media Subsystems</a:t>
            </a:r>
            <a:br>
              <a:rPr lang="en-US" sz="3000" dirty="0"/>
            </a:br>
            <a:r>
              <a:rPr lang="en-US" sz="3200" dirty="0"/>
              <a:t>Sound Cards</a:t>
            </a:r>
            <a:br>
              <a:rPr lang="en-US" sz="3200" dirty="0"/>
            </a:br>
            <a:r>
              <a:rPr lang="en-US" sz="2000" dirty="0"/>
              <a:t>(Objective 6.10)</a:t>
            </a:r>
            <a:endParaRPr lang="en-US" sz="2700" dirty="0"/>
          </a:p>
        </p:txBody>
      </p:sp>
      <p:sp>
        <p:nvSpPr>
          <p:cNvPr id="3" name="Content Placeholder 2"/>
          <p:cNvSpPr>
            <a:spLocks noGrp="1"/>
          </p:cNvSpPr>
          <p:nvPr>
            <p:ph idx="1"/>
          </p:nvPr>
        </p:nvSpPr>
        <p:spPr>
          <a:xfrm>
            <a:off x="457200" y="1600200"/>
            <a:ext cx="5715000" cy="4525963"/>
          </a:xfrm>
        </p:spPr>
        <p:txBody>
          <a:bodyPr>
            <a:normAutofit/>
          </a:bodyPr>
          <a:lstStyle/>
          <a:p>
            <a:pPr>
              <a:spcBef>
                <a:spcPts val="0"/>
              </a:spcBef>
              <a:spcAft>
                <a:spcPts val="1800"/>
              </a:spcAft>
              <a:defRPr/>
            </a:pPr>
            <a:r>
              <a:rPr lang="en-US" dirty="0"/>
              <a:t>Speakers and a sound card</a:t>
            </a:r>
          </a:p>
          <a:p>
            <a:pPr>
              <a:spcBef>
                <a:spcPts val="0"/>
              </a:spcBef>
              <a:spcAft>
                <a:spcPts val="1800"/>
              </a:spcAft>
              <a:defRPr/>
            </a:pPr>
            <a:r>
              <a:rPr lang="en-US" dirty="0"/>
              <a:t>3-D sound technology </a:t>
            </a:r>
          </a:p>
          <a:p>
            <a:pPr>
              <a:spcBef>
                <a:spcPts val="0"/>
              </a:spcBef>
              <a:spcAft>
                <a:spcPts val="1800"/>
              </a:spcAft>
              <a:defRPr/>
            </a:pPr>
            <a:r>
              <a:rPr lang="en-US" dirty="0"/>
              <a:t>Surround sound</a:t>
            </a:r>
          </a:p>
          <a:p>
            <a:pPr>
              <a:spcBef>
                <a:spcPts val="0"/>
              </a:spcBef>
              <a:spcAft>
                <a:spcPts val="1800"/>
              </a:spcAft>
              <a:defRPr/>
            </a:pPr>
            <a:r>
              <a:rPr lang="en-US" dirty="0"/>
              <a:t>Dolby Digital 7.1</a:t>
            </a:r>
          </a:p>
          <a:p>
            <a:pPr>
              <a:spcBef>
                <a:spcPts val="0"/>
              </a:spcBef>
              <a:spcAft>
                <a:spcPts val="1800"/>
              </a:spcAft>
              <a:defRPr/>
            </a:pPr>
            <a:r>
              <a:rPr lang="en-US" dirty="0"/>
              <a:t>MIDI interface </a:t>
            </a:r>
          </a:p>
        </p:txBody>
      </p:sp>
      <p:pic>
        <p:nvPicPr>
          <p:cNvPr id="6" name="Picture 5" descr="An illustration shows a sample Home Recording Studio Setup with a Microphone, Keyboard, Computer, and Guitar/Bass are connected to an USB Audio Interface, which in turn is connected to Headphones and Speakers.">
            <a:extLst>
              <a:ext uri="{FF2B5EF4-FFF2-40B4-BE49-F238E27FC236}">
                <a16:creationId xmlns:a16="http://schemas.microsoft.com/office/drawing/2014/main" id="{D2046D3B-E486-42B4-8057-AB63369EDE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2133600"/>
            <a:ext cx="4089400" cy="4246817"/>
          </a:xfrm>
          <a:prstGeom prst="rect">
            <a:avLst/>
          </a:prstGeom>
        </p:spPr>
      </p:pic>
    </p:spTree>
    <p:extLst>
      <p:ext uri="{BB962C8B-B14F-4D97-AF65-F5344CB8AC3E}">
        <p14:creationId xmlns:p14="http://schemas.microsoft.com/office/powerpoint/2010/main" val="393141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57200" y="0"/>
            <a:ext cx="8686800" cy="1600200"/>
          </a:xfrm>
        </p:spPr>
        <p:txBody>
          <a:bodyPr>
            <a:normAutofit fontScale="90000"/>
          </a:bodyPr>
          <a:lstStyle/>
          <a:p>
            <a:pPr>
              <a:defRPr/>
            </a:pPr>
            <a:r>
              <a:rPr lang="en-US" sz="3800" dirty="0"/>
              <a:t>Evaluating System Reliability and Moving on</a:t>
            </a:r>
            <a:br>
              <a:rPr lang="en-US" sz="2400" dirty="0"/>
            </a:br>
            <a:r>
              <a:rPr lang="en-US" sz="3600" dirty="0"/>
              <a:t>Maintaining System Reliability (1 of 2)</a:t>
            </a:r>
            <a:br>
              <a:rPr lang="en-US" sz="3200" dirty="0"/>
            </a:br>
            <a:r>
              <a:rPr lang="en-US" sz="2200" dirty="0"/>
              <a:t>(Objective 6.11)</a:t>
            </a:r>
            <a:endParaRPr lang="en-US" sz="2700" dirty="0"/>
          </a:p>
        </p:txBody>
      </p:sp>
      <p:sp>
        <p:nvSpPr>
          <p:cNvPr id="126979" name="Rectangle 3"/>
          <p:cNvSpPr>
            <a:spLocks noGrp="1" noChangeArrowheads="1"/>
          </p:cNvSpPr>
          <p:nvPr>
            <p:ph idx="1"/>
          </p:nvPr>
        </p:nvSpPr>
        <p:spPr>
          <a:xfrm>
            <a:off x="457200" y="1600200"/>
            <a:ext cx="8229600" cy="5105400"/>
          </a:xfrm>
        </p:spPr>
        <p:txBody>
          <a:bodyPr/>
          <a:lstStyle/>
          <a:p>
            <a:pPr>
              <a:spcBef>
                <a:spcPts val="0"/>
              </a:spcBef>
              <a:spcAft>
                <a:spcPts val="1800"/>
              </a:spcAft>
              <a:defRPr/>
            </a:pPr>
            <a:r>
              <a:rPr lang="en-US" dirty="0"/>
              <a:t>Reliability</a:t>
            </a:r>
          </a:p>
          <a:p>
            <a:pPr lvl="1">
              <a:spcBef>
                <a:spcPts val="0"/>
              </a:spcBef>
              <a:spcAft>
                <a:spcPts val="1800"/>
              </a:spcAft>
              <a:defRPr/>
            </a:pPr>
            <a:r>
              <a:rPr lang="en-US" dirty="0">
                <a:effectLst/>
              </a:rPr>
              <a:t>Antivirus program</a:t>
            </a:r>
          </a:p>
          <a:p>
            <a:pPr lvl="1">
              <a:spcBef>
                <a:spcPts val="0"/>
              </a:spcBef>
              <a:spcAft>
                <a:spcPts val="1800"/>
              </a:spcAft>
              <a:defRPr/>
            </a:pPr>
            <a:r>
              <a:rPr lang="en-US" dirty="0"/>
              <a:t>Spyware and adware</a:t>
            </a:r>
          </a:p>
          <a:p>
            <a:pPr lvl="1">
              <a:spcBef>
                <a:spcPts val="0"/>
              </a:spcBef>
              <a:spcAft>
                <a:spcPts val="1800"/>
              </a:spcAft>
              <a:defRPr/>
            </a:pPr>
            <a:r>
              <a:rPr lang="en-US" dirty="0">
                <a:effectLst/>
              </a:rPr>
              <a:t>Clear out unnecessary files</a:t>
            </a:r>
          </a:p>
          <a:p>
            <a:pPr lvl="1">
              <a:spcBef>
                <a:spcPts val="0"/>
              </a:spcBef>
              <a:spcAft>
                <a:spcPts val="1800"/>
              </a:spcAft>
              <a:defRPr/>
            </a:pPr>
            <a:r>
              <a:rPr lang="en-US" dirty="0"/>
              <a:t>Run Disk Defragmenter</a:t>
            </a:r>
          </a:p>
          <a:p>
            <a:pPr lvl="1">
              <a:spcBef>
                <a:spcPts val="0"/>
              </a:spcBef>
              <a:spcAft>
                <a:spcPts val="1800"/>
              </a:spcAft>
              <a:defRPr/>
            </a:pPr>
            <a:r>
              <a:rPr lang="en-US" dirty="0">
                <a:effectLst/>
              </a:rPr>
              <a:t>Automate key utilities</a:t>
            </a:r>
          </a:p>
        </p:txBody>
      </p:sp>
    </p:spTree>
    <p:extLst>
      <p:ext uri="{BB962C8B-B14F-4D97-AF65-F5344CB8AC3E}">
        <p14:creationId xmlns:p14="http://schemas.microsoft.com/office/powerpoint/2010/main" val="394151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57200" y="0"/>
            <a:ext cx="8686800" cy="1600200"/>
          </a:xfrm>
        </p:spPr>
        <p:txBody>
          <a:bodyPr>
            <a:normAutofit fontScale="90000"/>
          </a:bodyPr>
          <a:lstStyle/>
          <a:p>
            <a:pPr>
              <a:defRPr/>
            </a:pPr>
            <a:r>
              <a:rPr lang="en-US" sz="3800" dirty="0"/>
              <a:t>Evaluating System Reliability and Moving on</a:t>
            </a:r>
            <a:br>
              <a:rPr lang="en-US" sz="2400" dirty="0"/>
            </a:br>
            <a:r>
              <a:rPr lang="en-US" sz="3600" dirty="0"/>
              <a:t>Maintaining System Reliability (2 of 2)</a:t>
            </a:r>
            <a:br>
              <a:rPr lang="en-US" sz="3200" dirty="0"/>
            </a:br>
            <a:r>
              <a:rPr lang="en-US" sz="2200" dirty="0"/>
              <a:t>(Objective 6.11)</a:t>
            </a:r>
          </a:p>
        </p:txBody>
      </p:sp>
      <p:sp>
        <p:nvSpPr>
          <p:cNvPr id="126979" name="Rectangle 3"/>
          <p:cNvSpPr>
            <a:spLocks noGrp="1" noChangeArrowheads="1"/>
          </p:cNvSpPr>
          <p:nvPr>
            <p:ph idx="1"/>
          </p:nvPr>
        </p:nvSpPr>
        <p:spPr>
          <a:xfrm>
            <a:off x="457200" y="1600200"/>
            <a:ext cx="8229600" cy="5105400"/>
          </a:xfrm>
        </p:spPr>
        <p:txBody>
          <a:bodyPr/>
          <a:lstStyle/>
          <a:p>
            <a:pPr>
              <a:spcBef>
                <a:spcPts val="0"/>
              </a:spcBef>
              <a:spcAft>
                <a:spcPts val="1800"/>
              </a:spcAft>
              <a:defRPr/>
            </a:pPr>
            <a:r>
              <a:rPr lang="en-US" dirty="0"/>
              <a:t>System crashes</a:t>
            </a:r>
          </a:p>
          <a:p>
            <a:pPr lvl="1">
              <a:spcBef>
                <a:spcPts val="0"/>
              </a:spcBef>
              <a:spcAft>
                <a:spcPts val="1800"/>
              </a:spcAft>
              <a:defRPr/>
            </a:pPr>
            <a:r>
              <a:rPr lang="en-US" dirty="0"/>
              <a:t>Try System Restore</a:t>
            </a:r>
          </a:p>
          <a:p>
            <a:pPr lvl="1">
              <a:spcBef>
                <a:spcPts val="0"/>
              </a:spcBef>
              <a:spcAft>
                <a:spcPts val="1800"/>
              </a:spcAft>
              <a:defRPr/>
            </a:pPr>
            <a:r>
              <a:rPr lang="en-US" dirty="0">
                <a:effectLst/>
              </a:rPr>
              <a:t>Consider Windows Refresh</a:t>
            </a:r>
          </a:p>
          <a:p>
            <a:pPr lvl="1">
              <a:spcBef>
                <a:spcPts val="0"/>
              </a:spcBef>
              <a:spcAft>
                <a:spcPts val="1800"/>
              </a:spcAft>
              <a:defRPr/>
            </a:pPr>
            <a:r>
              <a:rPr lang="en-US" dirty="0"/>
              <a:t>Check amount of RAM</a:t>
            </a:r>
          </a:p>
          <a:p>
            <a:pPr lvl="1">
              <a:spcBef>
                <a:spcPts val="0"/>
              </a:spcBef>
              <a:spcAft>
                <a:spcPts val="1800"/>
              </a:spcAft>
              <a:defRPr/>
            </a:pPr>
            <a:r>
              <a:rPr lang="en-US" dirty="0"/>
              <a:t>Investigate</a:t>
            </a:r>
            <a:r>
              <a:rPr lang="en-US" dirty="0">
                <a:effectLst/>
              </a:rPr>
              <a:t> any error codes</a:t>
            </a:r>
          </a:p>
          <a:p>
            <a:pPr lvl="1">
              <a:spcBef>
                <a:spcPts val="0"/>
              </a:spcBef>
              <a:spcAft>
                <a:spcPts val="1800"/>
              </a:spcAft>
              <a:defRPr/>
            </a:pPr>
            <a:r>
              <a:rPr lang="en-US" dirty="0">
                <a:effectLst/>
              </a:rPr>
              <a:t>Search with Google</a:t>
            </a:r>
          </a:p>
          <a:p>
            <a:pPr lvl="1">
              <a:spcBef>
                <a:spcPts val="0"/>
              </a:spcBef>
              <a:defRPr/>
            </a:pPr>
            <a:endParaRPr lang="en-US" dirty="0">
              <a:effectLst/>
            </a:endParaRPr>
          </a:p>
        </p:txBody>
      </p:sp>
    </p:spTree>
    <p:extLst>
      <p:ext uri="{BB962C8B-B14F-4D97-AF65-F5344CB8AC3E}">
        <p14:creationId xmlns:p14="http://schemas.microsoft.com/office/powerpoint/2010/main" val="377371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title"/>
          </p:nvPr>
        </p:nvSpPr>
        <p:spPr>
          <a:xfrm>
            <a:off x="457200" y="0"/>
            <a:ext cx="8686800" cy="1596955"/>
          </a:xfrm>
        </p:spPr>
        <p:txBody>
          <a:bodyPr>
            <a:normAutofit fontScale="90000"/>
          </a:bodyPr>
          <a:lstStyle/>
          <a:p>
            <a:pPr>
              <a:defRPr/>
            </a:pPr>
            <a:r>
              <a:rPr lang="en-US" sz="3800" dirty="0"/>
              <a:t>Evaluating System Reliability and Moving on</a:t>
            </a:r>
            <a:br>
              <a:rPr lang="en-US" sz="3500" dirty="0">
                <a:effectLst/>
              </a:rPr>
            </a:br>
            <a:r>
              <a:rPr lang="en-US" sz="3600" dirty="0"/>
              <a:t>Getting Rid of Your Old Computer</a:t>
            </a:r>
            <a:br>
              <a:rPr lang="en-US" sz="3200" dirty="0"/>
            </a:br>
            <a:r>
              <a:rPr lang="en-US" sz="2200" dirty="0"/>
              <a:t>(Objective 6.12)</a:t>
            </a:r>
            <a:endParaRPr lang="en-US" dirty="0">
              <a:effectLst/>
            </a:endParaRPr>
          </a:p>
        </p:txBody>
      </p:sp>
      <p:sp>
        <p:nvSpPr>
          <p:cNvPr id="131076" name="Rectangle 4"/>
          <p:cNvSpPr>
            <a:spLocks noGrp="1" noChangeArrowheads="1"/>
          </p:cNvSpPr>
          <p:nvPr>
            <p:ph idx="1"/>
          </p:nvPr>
        </p:nvSpPr>
        <p:spPr>
          <a:xfrm>
            <a:off x="457200" y="1600200"/>
            <a:ext cx="4572000" cy="5257800"/>
          </a:xfrm>
        </p:spPr>
        <p:txBody>
          <a:bodyPr>
            <a:normAutofit/>
          </a:bodyPr>
          <a:lstStyle/>
          <a:p>
            <a:pPr>
              <a:lnSpc>
                <a:spcPct val="110000"/>
              </a:lnSpc>
              <a:spcBef>
                <a:spcPts val="0"/>
              </a:spcBef>
              <a:spcAft>
                <a:spcPts val="1200"/>
              </a:spcAft>
              <a:defRPr/>
            </a:pPr>
            <a:r>
              <a:rPr lang="en-US" dirty="0"/>
              <a:t>Benefits of maintaining two systems</a:t>
            </a:r>
          </a:p>
          <a:p>
            <a:pPr>
              <a:lnSpc>
                <a:spcPct val="110000"/>
              </a:lnSpc>
              <a:spcBef>
                <a:spcPts val="0"/>
              </a:spcBef>
              <a:spcAft>
                <a:spcPts val="1200"/>
              </a:spcAft>
              <a:defRPr/>
            </a:pPr>
            <a:r>
              <a:rPr lang="en-US" dirty="0"/>
              <a:t>Environmental impact</a:t>
            </a:r>
          </a:p>
          <a:p>
            <a:pPr lvl="1">
              <a:lnSpc>
                <a:spcPct val="110000"/>
              </a:lnSpc>
              <a:spcBef>
                <a:spcPts val="0"/>
              </a:spcBef>
              <a:spcAft>
                <a:spcPts val="1200"/>
              </a:spcAft>
            </a:pPr>
            <a:r>
              <a:rPr lang="en-US" dirty="0">
                <a:effectLst/>
              </a:rPr>
              <a:t>Mercury</a:t>
            </a:r>
          </a:p>
          <a:p>
            <a:pPr lvl="1">
              <a:lnSpc>
                <a:spcPct val="110000"/>
              </a:lnSpc>
              <a:spcBef>
                <a:spcPts val="0"/>
              </a:spcBef>
              <a:spcAft>
                <a:spcPts val="1200"/>
              </a:spcAft>
            </a:pPr>
            <a:r>
              <a:rPr lang="en-US" dirty="0"/>
              <a:t>Cadmium</a:t>
            </a:r>
          </a:p>
          <a:p>
            <a:pPr>
              <a:lnSpc>
                <a:spcPct val="110000"/>
              </a:lnSpc>
              <a:spcBef>
                <a:spcPts val="0"/>
              </a:spcBef>
              <a:spcAft>
                <a:spcPts val="1200"/>
              </a:spcAft>
              <a:defRPr/>
            </a:pPr>
            <a:r>
              <a:rPr lang="en-US" dirty="0"/>
              <a:t>Donate</a:t>
            </a:r>
          </a:p>
          <a:p>
            <a:pPr lvl="1">
              <a:lnSpc>
                <a:spcPct val="110000"/>
              </a:lnSpc>
              <a:spcBef>
                <a:spcPts val="0"/>
              </a:spcBef>
              <a:spcAft>
                <a:spcPts val="1200"/>
              </a:spcAft>
            </a:pPr>
            <a:r>
              <a:rPr lang="en-US" dirty="0">
                <a:latin typeface="Arial" panose="020B0604020202020204" pitchFamily="34" charset="0"/>
                <a:cs typeface="Arial" panose="020B0604020202020204" pitchFamily="34" charset="0"/>
              </a:rPr>
              <a:t>Remove all data before donating</a:t>
            </a:r>
            <a:endParaRPr lang="en-US" sz="1600" dirty="0"/>
          </a:p>
        </p:txBody>
      </p:sp>
      <p:pic>
        <p:nvPicPr>
          <p:cNvPr id="4" name="Picture 3">
            <a:extLst>
              <a:ext uri="{FF2B5EF4-FFF2-40B4-BE49-F238E27FC236}">
                <a16:creationId xmlns:a16="http://schemas.microsoft.com/office/drawing/2014/main" id="{0CD83D1A-BA8B-4F80-91A5-1EC109CE04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3429000"/>
            <a:ext cx="4325112" cy="3035808"/>
          </a:xfrm>
          <a:prstGeom prst="rect">
            <a:avLst/>
          </a:prstGeom>
        </p:spPr>
      </p:pic>
    </p:spTree>
    <p:extLst>
      <p:ext uri="{BB962C8B-B14F-4D97-AF65-F5344CB8AC3E}">
        <p14:creationId xmlns:p14="http://schemas.microsoft.com/office/powerpoint/2010/main" val="49122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59" y="4458372"/>
            <a:ext cx="8211854" cy="994172"/>
          </a:xfrm>
          <a:noFill/>
        </p:spPr>
        <p:txBody>
          <a:bodyPr>
            <a:normAutofit fontScale="90000"/>
          </a:bodyPr>
          <a:lstStyle/>
          <a:p>
            <a:r>
              <a:rPr lang="en-US" sz="5400" dirty="0">
                <a:solidFill>
                  <a:schemeClr val="tx1"/>
                </a:solidFill>
                <a:latin typeface="Arial Narrow" panose="020B0606020202030204" pitchFamily="34" charset="0"/>
              </a:rPr>
              <a:t>Questions</a:t>
            </a:r>
          </a:p>
        </p:txBody>
      </p:sp>
      <p:sp>
        <p:nvSpPr>
          <p:cNvPr id="4" name="Oval Callout 3"/>
          <p:cNvSpPr/>
          <p:nvPr/>
        </p:nvSpPr>
        <p:spPr>
          <a:xfrm>
            <a:off x="3175930" y="1520927"/>
            <a:ext cx="2946494" cy="3019733"/>
          </a:xfrm>
          <a:prstGeom prst="wedgeEllipseCallout">
            <a:avLst>
              <a:gd name="adj1" fmla="val -53869"/>
              <a:gd name="adj2" fmla="val 5957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1525" dirty="0"/>
              <a:t>?</a:t>
            </a:r>
          </a:p>
        </p:txBody>
      </p:sp>
      <p:cxnSp>
        <p:nvCxnSpPr>
          <p:cNvPr id="7" name="Straight Connector 6"/>
          <p:cNvCxnSpPr/>
          <p:nvPr/>
        </p:nvCxnSpPr>
        <p:spPr>
          <a:xfrm>
            <a:off x="3175931" y="4955458"/>
            <a:ext cx="543528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8" name="Straight Connector 7"/>
          <p:cNvCxnSpPr/>
          <p:nvPr/>
        </p:nvCxnSpPr>
        <p:spPr>
          <a:xfrm>
            <a:off x="687141" y="5434781"/>
            <a:ext cx="7995973"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68103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64637" y="3463291"/>
            <a:ext cx="4883561" cy="21088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545628" y="1217404"/>
            <a:ext cx="8211854" cy="994172"/>
          </a:xfrm>
          <a:noFill/>
        </p:spPr>
        <p:txBody>
          <a:bodyPr>
            <a:normAutofit fontScale="90000"/>
          </a:bodyPr>
          <a:lstStyle/>
          <a:p>
            <a:r>
              <a:rPr lang="en-US" sz="5400" dirty="0">
                <a:solidFill>
                  <a:schemeClr val="tx1"/>
                </a:solidFill>
                <a:latin typeface="Arial Narrow" panose="020B0606020202030204" pitchFamily="34" charset="0"/>
              </a:rPr>
              <a:t>Copyright</a:t>
            </a:r>
          </a:p>
        </p:txBody>
      </p:sp>
      <p:cxnSp>
        <p:nvCxnSpPr>
          <p:cNvPr id="7" name="Straight Connector 6"/>
          <p:cNvCxnSpPr/>
          <p:nvPr/>
        </p:nvCxnSpPr>
        <p:spPr>
          <a:xfrm>
            <a:off x="3069121" y="1819582"/>
            <a:ext cx="543528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8" name="Straight Connector 7"/>
          <p:cNvCxnSpPr/>
          <p:nvPr/>
        </p:nvCxnSpPr>
        <p:spPr>
          <a:xfrm>
            <a:off x="508432" y="2166169"/>
            <a:ext cx="7995973" cy="0"/>
          </a:xfrm>
          <a:prstGeom prst="line">
            <a:avLst/>
          </a:prstGeom>
        </p:spPr>
        <p:style>
          <a:lnRef idx="3">
            <a:schemeClr val="accent3"/>
          </a:lnRef>
          <a:fillRef idx="0">
            <a:schemeClr val="accent3"/>
          </a:fillRef>
          <a:effectRef idx="2">
            <a:schemeClr val="accent3"/>
          </a:effectRef>
          <a:fontRef idx="minor">
            <a:schemeClr val="tx1"/>
          </a:fontRef>
        </p:style>
      </p:cxnSp>
      <p:pic>
        <p:nvPicPr>
          <p:cNvPr id="6" name="Picture 1"/>
          <p:cNvPicPr>
            <a:picLocks noChangeAspect="1" noChangeArrowheads="1"/>
          </p:cNvPicPr>
          <p:nvPr/>
        </p:nvPicPr>
        <p:blipFill>
          <a:blip r:embed="rId3" cstate="print"/>
          <a:srcRect/>
          <a:stretch>
            <a:fillRect/>
          </a:stretch>
        </p:blipFill>
        <p:spPr bwMode="auto">
          <a:xfrm>
            <a:off x="1856797" y="3679085"/>
            <a:ext cx="5299242" cy="1694618"/>
          </a:xfrm>
          <a:prstGeom prst="rect">
            <a:avLst/>
          </a:prstGeom>
          <a:ln>
            <a:noFill/>
          </a:ln>
          <a:effectLst>
            <a:outerShdw blurRad="292100" dist="139700" dir="2700000" algn="tl" rotWithShape="0">
              <a:srgbClr val="333333">
                <a:alpha val="65000"/>
              </a:srgbClr>
            </a:outerShdw>
          </a:effectLst>
        </p:spPr>
      </p:pic>
      <p:sp>
        <p:nvSpPr>
          <p:cNvPr id="9" name="TextBox 6"/>
          <p:cNvSpPr txBox="1">
            <a:spLocks noChangeArrowheads="1"/>
          </p:cNvSpPr>
          <p:nvPr/>
        </p:nvSpPr>
        <p:spPr bwMode="auto">
          <a:xfrm>
            <a:off x="773442" y="2421761"/>
            <a:ext cx="7627608" cy="1131079"/>
          </a:xfrm>
          <a:prstGeom prst="rect">
            <a:avLst/>
          </a:prstGeom>
          <a:solidFill>
            <a:schemeClr val="bg1">
              <a:alpha val="15000"/>
            </a:schemeClr>
          </a:solidFill>
          <a:ln w="9525">
            <a:noFill/>
            <a:miter lim="800000"/>
            <a:headEnd/>
            <a:tailEnd/>
          </a:ln>
          <a:effectLst>
            <a:outerShdw blurRad="50800" dist="50800" dir="5400000" algn="ctr" rotWithShape="0">
              <a:schemeClr val="bg1"/>
            </a:outerShdw>
          </a:effectLst>
        </p:spPr>
        <p:txBody>
          <a:bodyPr wrap="square">
            <a:spAutoFit/>
          </a:bodyPr>
          <a:lstStyle/>
          <a:p>
            <a:r>
              <a:rPr lang="en-US" sz="1350" dirty="0"/>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a:p>
            <a:endParaRPr lang="en-US" sz="1350" dirty="0"/>
          </a:p>
        </p:txBody>
      </p:sp>
    </p:spTree>
    <p:extLst>
      <p:ext uri="{BB962C8B-B14F-4D97-AF65-F5344CB8AC3E}">
        <p14:creationId xmlns:p14="http://schemas.microsoft.com/office/powerpoint/2010/main" val="1368243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body" idx="1"/>
          </p:nvPr>
        </p:nvSpPr>
        <p:spPr>
          <a:xfrm>
            <a:off x="457200" y="1606825"/>
            <a:ext cx="8229600" cy="5138103"/>
          </a:xfrm>
        </p:spPr>
        <p:txBody>
          <a:bodyPr>
            <a:normAutofit/>
          </a:bodyPr>
          <a:lstStyle/>
          <a:p>
            <a:pPr marL="692150" indent="-692150">
              <a:buNone/>
            </a:pPr>
            <a:r>
              <a:rPr lang="en-US" sz="2400" dirty="0">
                <a:latin typeface="Arial" panose="020B0604020202020204" pitchFamily="34" charset="0"/>
                <a:cs typeface="Arial" panose="020B0604020202020204" pitchFamily="34" charset="0"/>
              </a:rPr>
              <a:t>6.7  Classify and describe the major types of nonvolatile storage drives.</a:t>
            </a:r>
          </a:p>
          <a:p>
            <a:pPr marL="692150" indent="-692150">
              <a:buNone/>
            </a:pPr>
            <a:r>
              <a:rPr lang="en-US" sz="2400" dirty="0">
                <a:latin typeface="Arial" panose="020B0604020202020204" pitchFamily="34" charset="0"/>
                <a:cs typeface="Arial" panose="020B0604020202020204" pitchFamily="34" charset="0"/>
              </a:rPr>
              <a:t>6.8  Evaluate the amount and type of storage needed for a system.</a:t>
            </a:r>
          </a:p>
          <a:p>
            <a:pPr marL="692150" indent="-692150">
              <a:buNone/>
            </a:pPr>
            <a:r>
              <a:rPr lang="en-US" sz="2400" dirty="0">
                <a:latin typeface="Arial" panose="020B0604020202020204" pitchFamily="34" charset="0"/>
                <a:cs typeface="Arial" panose="020B0604020202020204" pitchFamily="34" charset="0"/>
              </a:rPr>
              <a:t>6.9  Describe the features of video cards.</a:t>
            </a:r>
          </a:p>
          <a:p>
            <a:pPr marL="692150" indent="-692150">
              <a:buNone/>
            </a:pPr>
            <a:r>
              <a:rPr lang="en-US" sz="2400" dirty="0">
                <a:latin typeface="Arial" panose="020B0604020202020204" pitchFamily="34" charset="0"/>
                <a:cs typeface="Arial" panose="020B0604020202020204" pitchFamily="34" charset="0"/>
              </a:rPr>
              <a:t>6.10 Describe the features of sound cards.</a:t>
            </a:r>
          </a:p>
          <a:p>
            <a:pPr marL="692150" indent="-692150">
              <a:buNone/>
            </a:pPr>
            <a:r>
              <a:rPr lang="en-US" sz="2400" dirty="0">
                <a:latin typeface="Arial" panose="020B0604020202020204" pitchFamily="34" charset="0"/>
                <a:cs typeface="Arial" panose="020B0604020202020204" pitchFamily="34" charset="0"/>
              </a:rPr>
              <a:t>6.11 Describe steps you can take to optimize your system’s reliability.</a:t>
            </a:r>
          </a:p>
          <a:p>
            <a:pPr marL="692150" indent="-692150">
              <a:buNone/>
            </a:pPr>
            <a:r>
              <a:rPr lang="en-US" sz="2400" dirty="0">
                <a:latin typeface="Arial" panose="020B0604020202020204" pitchFamily="34" charset="0"/>
                <a:cs typeface="Arial" panose="020B0604020202020204" pitchFamily="34" charset="0"/>
              </a:rPr>
              <a:t>6.12 Discuss how to recycle, donate, or dispose of an older computer.</a:t>
            </a:r>
          </a:p>
        </p:txBody>
      </p:sp>
      <p:sp>
        <p:nvSpPr>
          <p:cNvPr id="8" name="Shape 205">
            <a:extLst>
              <a:ext uri="{FF2B5EF4-FFF2-40B4-BE49-F238E27FC236}">
                <a16:creationId xmlns:a16="http://schemas.microsoft.com/office/drawing/2014/main" id="{CA69E462-6891-4495-B210-350FC21AB628}"/>
              </a:ext>
            </a:extLst>
          </p:cNvPr>
          <p:cNvSpPr txBox="1">
            <a:spLocks noGrp="1"/>
          </p:cNvSpPr>
          <p:nvPr>
            <p:ph type="title"/>
          </p:nvPr>
        </p:nvSpPr>
        <p:spPr>
          <a:xfrm>
            <a:off x="457200" y="215371"/>
            <a:ext cx="8229600" cy="1097279"/>
          </a:xfrm>
          <a:prstGeom prst="rect">
            <a:avLst/>
          </a:prstGeom>
          <a:noFill/>
          <a:ln>
            <a:noFill/>
          </a:ln>
        </p:spPr>
        <p:txBody>
          <a:bodyPr lIns="0" tIns="0" rIns="0" bIns="0" anchor="b"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Learning Objectives </a:t>
            </a:r>
            <a:r>
              <a:rPr lang="en-US" sz="2800" b="1" i="0" u="none" strike="noStrike" cap="none" dirty="0">
                <a:solidFill>
                  <a:srgbClr val="007FA3"/>
                </a:solidFill>
                <a:latin typeface="Times New Roman"/>
                <a:ea typeface="Times New Roman"/>
                <a:cs typeface="Times New Roman"/>
                <a:sym typeface="Times New Roman"/>
              </a:rPr>
              <a:t>(2 </a:t>
            </a:r>
            <a:r>
              <a:rPr lang="en-US" sz="2800" b="1" i="0" u="none" strike="noStrike" cap="none">
                <a:solidFill>
                  <a:srgbClr val="007FA3"/>
                </a:solidFill>
                <a:latin typeface="Times New Roman"/>
                <a:ea typeface="Times New Roman"/>
                <a:cs typeface="Times New Roman"/>
                <a:sym typeface="Times New Roman"/>
              </a:rPr>
              <a:t>of 2)</a:t>
            </a:r>
            <a:endParaRPr lang="en-US" sz="2800" b="1" i="0" u="none" strike="noStrike" cap="none" dirty="0">
              <a:solidFill>
                <a:srgbClr val="007FA3"/>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7709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457200" y="0"/>
            <a:ext cx="8686800" cy="1600200"/>
          </a:xfrm>
        </p:spPr>
        <p:txBody>
          <a:bodyPr>
            <a:normAutofit/>
          </a:bodyPr>
          <a:lstStyle/>
          <a:p>
            <a:pPr eaLnBrk="1" hangingPunct="1">
              <a:defRPr/>
            </a:pPr>
            <a:r>
              <a:rPr lang="en-US" dirty="0">
                <a:effectLst/>
              </a:rPr>
              <a:t>Your Ideal Computing Device</a:t>
            </a:r>
            <a:br>
              <a:rPr lang="en-US" sz="3000" dirty="0"/>
            </a:br>
            <a:r>
              <a:rPr lang="en-US" sz="3200" dirty="0"/>
              <a:t>Moore’s Law</a:t>
            </a:r>
            <a:br>
              <a:rPr lang="en-US" sz="2700" dirty="0"/>
            </a:br>
            <a:r>
              <a:rPr lang="en-US" sz="2000" dirty="0"/>
              <a:t>(Objective 6.1)</a:t>
            </a:r>
            <a:endParaRPr lang="en-US" sz="2700" dirty="0"/>
          </a:p>
        </p:txBody>
      </p:sp>
      <p:sp>
        <p:nvSpPr>
          <p:cNvPr id="107523" name="Rectangle 3"/>
          <p:cNvSpPr>
            <a:spLocks noGrp="1" noChangeArrowheads="1"/>
          </p:cNvSpPr>
          <p:nvPr>
            <p:ph idx="1"/>
          </p:nvPr>
        </p:nvSpPr>
        <p:spPr>
          <a:xfrm>
            <a:off x="457200" y="1600200"/>
            <a:ext cx="5460476" cy="5257800"/>
          </a:xfrm>
        </p:spPr>
        <p:txBody>
          <a:bodyPr>
            <a:normAutofit/>
          </a:bodyPr>
          <a:lstStyle/>
          <a:p>
            <a:pPr>
              <a:spcBef>
                <a:spcPts val="0"/>
              </a:spcBef>
              <a:spcAft>
                <a:spcPts val="900"/>
              </a:spcAft>
              <a:defRPr/>
            </a:pPr>
            <a:r>
              <a:rPr lang="en-US" dirty="0"/>
              <a:t>New technologies emerge quickly</a:t>
            </a:r>
            <a:endParaRPr lang="en-US" dirty="0">
              <a:effectLst/>
            </a:endParaRPr>
          </a:p>
          <a:p>
            <a:pPr>
              <a:spcBef>
                <a:spcPts val="0"/>
              </a:spcBef>
              <a:spcAft>
                <a:spcPts val="900"/>
              </a:spcAft>
              <a:defRPr/>
            </a:pPr>
            <a:r>
              <a:rPr lang="en-US" dirty="0"/>
              <a:t>Things to consider</a:t>
            </a:r>
          </a:p>
          <a:p>
            <a:pPr lvl="1">
              <a:spcBef>
                <a:spcPts val="0"/>
              </a:spcBef>
              <a:spcAft>
                <a:spcPts val="900"/>
              </a:spcAft>
              <a:defRPr/>
            </a:pPr>
            <a:r>
              <a:rPr lang="en-US" dirty="0"/>
              <a:t>Speed</a:t>
            </a:r>
          </a:p>
          <a:p>
            <a:pPr lvl="1">
              <a:spcBef>
                <a:spcPts val="0"/>
              </a:spcBef>
              <a:spcAft>
                <a:spcPts val="900"/>
              </a:spcAft>
              <a:defRPr/>
            </a:pPr>
            <a:r>
              <a:rPr lang="en-US" dirty="0"/>
              <a:t>Moore’s Law</a:t>
            </a:r>
          </a:p>
          <a:p>
            <a:pPr lvl="1">
              <a:spcBef>
                <a:spcPts val="0"/>
              </a:spcBef>
              <a:spcAft>
                <a:spcPts val="900"/>
              </a:spcAft>
              <a:defRPr/>
            </a:pPr>
            <a:r>
              <a:rPr lang="en-US" dirty="0"/>
              <a:t>System</a:t>
            </a:r>
            <a:br>
              <a:rPr lang="en-US" dirty="0"/>
            </a:br>
            <a:r>
              <a:rPr lang="en-US" dirty="0"/>
              <a:t>components</a:t>
            </a:r>
          </a:p>
          <a:p>
            <a:pPr lvl="1">
              <a:spcBef>
                <a:spcPts val="0"/>
              </a:spcBef>
              <a:spcAft>
                <a:spcPts val="900"/>
              </a:spcAft>
              <a:defRPr/>
            </a:pPr>
            <a:r>
              <a:rPr lang="en-US" dirty="0"/>
              <a:t>DRAM</a:t>
            </a:r>
          </a:p>
          <a:p>
            <a:pPr lvl="1">
              <a:spcBef>
                <a:spcPts val="0"/>
              </a:spcBef>
              <a:spcAft>
                <a:spcPts val="900"/>
              </a:spcAft>
              <a:defRPr/>
            </a:pPr>
            <a:r>
              <a:rPr lang="en-US" dirty="0"/>
              <a:t>Hard drive storage capacity</a:t>
            </a:r>
          </a:p>
        </p:txBody>
      </p:sp>
      <p:pic>
        <p:nvPicPr>
          <p:cNvPr id="4" name="Picture 3" descr="The vertical axis is labeled &quot;Transistors Per Die&quot; and ranges from 10 raised to the power 0 to 10 raised to the power 10 . The horizontal axis lists dates from 1960 to 2015 in 5-year increments. The points plotted for Memory are 1K, 4K, 16K, 64K, 256K, 1M, 4M, 16M, 64M, 128M, 256M, 512M, 1G, 2G, and 4G, forming an upward curve. The points plotted for Microprocessor are 4004, 8008, 8080, 8086, 80286, 386TM Processor, 486TM Processor, Pentium Processor, Pentium two Processor, Pentium three Processor, Pentium four Processor, ItaniumTM Processor, ItaniumTM 2 Processor, also forming an upward curve. The points plotted for 1965 Data (Moore) hover within the 10 raised to the power 1 and 10 raised to the power 2 in the range between 1960 and 1965.">
            <a:extLst>
              <a:ext uri="{FF2B5EF4-FFF2-40B4-BE49-F238E27FC236}">
                <a16:creationId xmlns:a16="http://schemas.microsoft.com/office/drawing/2014/main" id="{CF91284F-D2A3-4AFC-8E32-4FFC1ABB28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2324100"/>
            <a:ext cx="4831909" cy="3429000"/>
          </a:xfrm>
          <a:prstGeom prst="rect">
            <a:avLst/>
          </a:prstGeom>
        </p:spPr>
      </p:pic>
    </p:spTree>
    <p:extLst>
      <p:ext uri="{BB962C8B-B14F-4D97-AF65-F5344CB8AC3E}">
        <p14:creationId xmlns:p14="http://schemas.microsoft.com/office/powerpoint/2010/main" val="329515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0"/>
            <a:ext cx="8229600" cy="1600200"/>
          </a:xfrm>
        </p:spPr>
        <p:txBody>
          <a:bodyPr>
            <a:normAutofit/>
          </a:bodyPr>
          <a:lstStyle/>
          <a:p>
            <a:r>
              <a:rPr lang="en-US" dirty="0">
                <a:effectLst/>
              </a:rPr>
              <a:t>Your Ideal Computing Device</a:t>
            </a:r>
            <a:br>
              <a:rPr lang="en-US" sz="3000" dirty="0"/>
            </a:br>
            <a:r>
              <a:rPr lang="en-US" sz="3200" dirty="0"/>
              <a:t>Selecting a Computing Device</a:t>
            </a:r>
            <a:br>
              <a:rPr lang="en-US" sz="3200" dirty="0"/>
            </a:br>
            <a:r>
              <a:rPr lang="en-US" sz="2000" dirty="0"/>
              <a:t>(Objective 6.2)</a:t>
            </a:r>
            <a:endParaRPr lang="en-US" sz="2700" dirty="0"/>
          </a:p>
        </p:txBody>
      </p:sp>
      <p:sp>
        <p:nvSpPr>
          <p:cNvPr id="9" name="Content Placeholder 8"/>
          <p:cNvSpPr>
            <a:spLocks noGrp="1"/>
          </p:cNvSpPr>
          <p:nvPr>
            <p:ph idx="1"/>
          </p:nvPr>
        </p:nvSpPr>
        <p:spPr>
          <a:xfrm>
            <a:off x="457200" y="1600200"/>
            <a:ext cx="4267200" cy="5105400"/>
          </a:xfrm>
        </p:spPr>
        <p:txBody>
          <a:bodyPr>
            <a:normAutofit/>
          </a:bodyPr>
          <a:lstStyle/>
          <a:p>
            <a:pPr>
              <a:lnSpc>
                <a:spcPct val="110000"/>
              </a:lnSpc>
              <a:spcBef>
                <a:spcPts val="0"/>
              </a:spcBef>
              <a:spcAft>
                <a:spcPts val="1200"/>
              </a:spcAft>
              <a:defRPr/>
            </a:pPr>
            <a:r>
              <a:rPr lang="en-US" dirty="0">
                <a:solidFill>
                  <a:schemeClr val="bg2"/>
                </a:solidFill>
              </a:rPr>
              <a:t>Huge number of choices</a:t>
            </a:r>
          </a:p>
          <a:p>
            <a:pPr lvl="1">
              <a:lnSpc>
                <a:spcPct val="110000"/>
              </a:lnSpc>
              <a:spcBef>
                <a:spcPts val="0"/>
              </a:spcBef>
              <a:spcAft>
                <a:spcPts val="1200"/>
              </a:spcAft>
              <a:defRPr/>
            </a:pPr>
            <a:r>
              <a:rPr lang="en-US" dirty="0"/>
              <a:t>Smartphones</a:t>
            </a:r>
          </a:p>
          <a:p>
            <a:pPr lvl="1">
              <a:lnSpc>
                <a:spcPct val="110000"/>
              </a:lnSpc>
              <a:spcBef>
                <a:spcPts val="0"/>
              </a:spcBef>
              <a:spcAft>
                <a:spcPts val="1200"/>
              </a:spcAft>
              <a:defRPr/>
            </a:pPr>
            <a:r>
              <a:rPr lang="en-US" dirty="0"/>
              <a:t>Tablets</a:t>
            </a:r>
          </a:p>
          <a:p>
            <a:pPr lvl="1">
              <a:lnSpc>
                <a:spcPct val="110000"/>
              </a:lnSpc>
              <a:spcBef>
                <a:spcPts val="0"/>
              </a:spcBef>
              <a:spcAft>
                <a:spcPts val="1200"/>
              </a:spcAft>
              <a:defRPr/>
            </a:pPr>
            <a:r>
              <a:rPr lang="en-US" dirty="0"/>
              <a:t>Ultrabooks</a:t>
            </a:r>
          </a:p>
          <a:p>
            <a:pPr lvl="1">
              <a:lnSpc>
                <a:spcPct val="110000"/>
              </a:lnSpc>
              <a:spcBef>
                <a:spcPts val="0"/>
              </a:spcBef>
              <a:spcAft>
                <a:spcPts val="1200"/>
              </a:spcAft>
              <a:defRPr/>
            </a:pPr>
            <a:r>
              <a:rPr lang="en-US" dirty="0"/>
              <a:t>2-in-1s</a:t>
            </a:r>
          </a:p>
          <a:p>
            <a:pPr lvl="1">
              <a:lnSpc>
                <a:spcPct val="110000"/>
              </a:lnSpc>
              <a:spcBef>
                <a:spcPts val="0"/>
              </a:spcBef>
              <a:spcAft>
                <a:spcPts val="1200"/>
              </a:spcAft>
              <a:defRPr/>
            </a:pPr>
            <a:r>
              <a:rPr lang="en-US" dirty="0"/>
              <a:t>Laptops </a:t>
            </a:r>
          </a:p>
          <a:p>
            <a:pPr lvl="1">
              <a:lnSpc>
                <a:spcPct val="110000"/>
              </a:lnSpc>
              <a:spcBef>
                <a:spcPts val="0"/>
              </a:spcBef>
              <a:spcAft>
                <a:spcPts val="1200"/>
              </a:spcAft>
              <a:defRPr/>
            </a:pPr>
            <a:r>
              <a:rPr lang="en-US" dirty="0"/>
              <a:t>Desktops</a:t>
            </a:r>
          </a:p>
        </p:txBody>
      </p:sp>
      <p:pic>
        <p:nvPicPr>
          <p:cNvPr id="6" name="Picture 5" descr="A photos showing the Range of Computing Devices:  Tablet, 2-in-1, Ultrabook, Desktop,  Smartphone, and Laptop.">
            <a:extLst>
              <a:ext uri="{FF2B5EF4-FFF2-40B4-BE49-F238E27FC236}">
                <a16:creationId xmlns:a16="http://schemas.microsoft.com/office/drawing/2014/main" id="{5616D469-E0BA-4C0D-A8C7-A35CB8215A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6080" y="1600200"/>
            <a:ext cx="4480560" cy="4726815"/>
          </a:xfrm>
          <a:prstGeom prst="rect">
            <a:avLst/>
          </a:prstGeom>
        </p:spPr>
      </p:pic>
    </p:spTree>
    <p:extLst>
      <p:ext uri="{BB962C8B-B14F-4D97-AF65-F5344CB8AC3E}">
        <p14:creationId xmlns:p14="http://schemas.microsoft.com/office/powerpoint/2010/main" val="4085032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0"/>
            <a:ext cx="8686800" cy="1600200"/>
          </a:xfrm>
        </p:spPr>
        <p:txBody>
          <a:bodyPr>
            <a:normAutofit/>
          </a:bodyPr>
          <a:lstStyle/>
          <a:p>
            <a:r>
              <a:rPr lang="en-US" dirty="0">
                <a:effectLst/>
              </a:rPr>
              <a:t>Evaluating the CPU Subsystem</a:t>
            </a:r>
            <a:br>
              <a:rPr lang="en-US" sz="3000" dirty="0"/>
            </a:br>
            <a:r>
              <a:rPr lang="en-US" sz="3200" dirty="0"/>
              <a:t>How the CPU Works (1 of 3)</a:t>
            </a:r>
            <a:br>
              <a:rPr lang="en-US" sz="3200" dirty="0"/>
            </a:br>
            <a:r>
              <a:rPr lang="en-US" sz="2000" dirty="0"/>
              <a:t>(Objective 6.3)</a:t>
            </a:r>
            <a:endParaRPr lang="en-US" sz="3000" dirty="0"/>
          </a:p>
        </p:txBody>
      </p:sp>
      <p:sp>
        <p:nvSpPr>
          <p:cNvPr id="8" name="Content Placeholder 7"/>
          <p:cNvSpPr>
            <a:spLocks noGrp="1"/>
          </p:cNvSpPr>
          <p:nvPr>
            <p:ph idx="1"/>
          </p:nvPr>
        </p:nvSpPr>
        <p:spPr>
          <a:xfrm>
            <a:off x="457201" y="1600200"/>
            <a:ext cx="6137032" cy="4343400"/>
          </a:xfrm>
        </p:spPr>
        <p:txBody>
          <a:bodyPr>
            <a:normAutofit/>
          </a:bodyPr>
          <a:lstStyle/>
          <a:p>
            <a:pPr>
              <a:spcBef>
                <a:spcPts val="0"/>
              </a:spcBef>
              <a:spcAft>
                <a:spcPts val="2400"/>
              </a:spcAft>
              <a:defRPr/>
            </a:pPr>
            <a:r>
              <a:rPr lang="en-US" dirty="0">
                <a:solidFill>
                  <a:schemeClr val="bg2"/>
                </a:solidFill>
              </a:rPr>
              <a:t>Located on motherboard</a:t>
            </a:r>
          </a:p>
          <a:p>
            <a:pPr>
              <a:spcBef>
                <a:spcPts val="0"/>
              </a:spcBef>
              <a:spcAft>
                <a:spcPts val="2400"/>
              </a:spcAft>
              <a:defRPr/>
            </a:pPr>
            <a:r>
              <a:rPr lang="en-US" dirty="0">
                <a:solidFill>
                  <a:schemeClr val="bg2"/>
                </a:solidFill>
              </a:rPr>
              <a:t>Processes instructions</a:t>
            </a:r>
          </a:p>
          <a:p>
            <a:pPr>
              <a:spcBef>
                <a:spcPts val="0"/>
              </a:spcBef>
              <a:spcAft>
                <a:spcPts val="2400"/>
              </a:spcAft>
              <a:defRPr/>
            </a:pPr>
            <a:r>
              <a:rPr lang="en-US" dirty="0">
                <a:solidFill>
                  <a:schemeClr val="bg2"/>
                </a:solidFill>
              </a:rPr>
              <a:t>Performs calculations</a:t>
            </a:r>
          </a:p>
          <a:p>
            <a:pPr>
              <a:spcBef>
                <a:spcPts val="0"/>
              </a:spcBef>
              <a:spcAft>
                <a:spcPts val="2400"/>
              </a:spcAft>
              <a:defRPr/>
            </a:pPr>
            <a:r>
              <a:rPr lang="en-US" dirty="0">
                <a:solidFill>
                  <a:schemeClr val="bg2"/>
                </a:solidFill>
              </a:rPr>
              <a:t>Manages the flow of information</a:t>
            </a:r>
          </a:p>
          <a:p>
            <a:pPr>
              <a:spcBef>
                <a:spcPts val="0"/>
              </a:spcBef>
              <a:spcAft>
                <a:spcPts val="2400"/>
              </a:spcAft>
              <a:defRPr/>
            </a:pPr>
            <a:r>
              <a:rPr lang="en-US" dirty="0">
                <a:solidFill>
                  <a:schemeClr val="bg2"/>
                </a:solidFill>
              </a:rPr>
              <a:t>Intel and AMD processors</a:t>
            </a:r>
          </a:p>
        </p:txBody>
      </p:sp>
      <p:pic>
        <p:nvPicPr>
          <p:cNvPr id="4" name="Picture 3" descr="A photo shows the Intel i5 and i7 CPU chips.">
            <a:extLst>
              <a:ext uri="{FF2B5EF4-FFF2-40B4-BE49-F238E27FC236}">
                <a16:creationId xmlns:a16="http://schemas.microsoft.com/office/drawing/2014/main" id="{20F1F5B0-0079-4066-BB7B-75EDACD94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133600"/>
            <a:ext cx="3848254" cy="2819400"/>
          </a:xfrm>
          <a:prstGeom prst="rect">
            <a:avLst/>
          </a:prstGeom>
        </p:spPr>
      </p:pic>
    </p:spTree>
    <p:extLst>
      <p:ext uri="{BB962C8B-B14F-4D97-AF65-F5344CB8AC3E}">
        <p14:creationId xmlns:p14="http://schemas.microsoft.com/office/powerpoint/2010/main" val="400446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0"/>
            <a:ext cx="8686801" cy="1600200"/>
          </a:xfrm>
        </p:spPr>
        <p:txBody>
          <a:bodyPr anchor="ctr">
            <a:normAutofit/>
          </a:bodyPr>
          <a:lstStyle/>
          <a:p>
            <a:pPr eaLnBrk="1" hangingPunct="1">
              <a:defRPr/>
            </a:pPr>
            <a:r>
              <a:rPr lang="en-US" sz="3400" dirty="0">
                <a:effectLst/>
              </a:rPr>
              <a:t>Evaluating the CPU Subsystem</a:t>
            </a:r>
            <a:br>
              <a:rPr lang="en-US" sz="4500" dirty="0"/>
            </a:br>
            <a:r>
              <a:rPr lang="en-US" sz="3200" dirty="0"/>
              <a:t>How the CPU Works (2 of 3)</a:t>
            </a:r>
            <a:br>
              <a:rPr lang="en-US" sz="3200" dirty="0"/>
            </a:br>
            <a:r>
              <a:rPr lang="en-US" sz="2000" dirty="0"/>
              <a:t>(Objective 6.3) </a:t>
            </a:r>
            <a:endParaRPr lang="en-US" sz="2000" dirty="0">
              <a:effectLst/>
            </a:endParaRPr>
          </a:p>
        </p:txBody>
      </p:sp>
      <p:sp>
        <p:nvSpPr>
          <p:cNvPr id="2" name="Content Placeholder 1"/>
          <p:cNvSpPr>
            <a:spLocks noGrp="1"/>
          </p:cNvSpPr>
          <p:nvPr>
            <p:ph sz="half" idx="2"/>
          </p:nvPr>
        </p:nvSpPr>
        <p:spPr>
          <a:xfrm>
            <a:off x="457200" y="1600200"/>
            <a:ext cx="4033836" cy="5105399"/>
          </a:xfrm>
        </p:spPr>
        <p:txBody>
          <a:bodyPr>
            <a:normAutofit/>
          </a:bodyPr>
          <a:lstStyle/>
          <a:p>
            <a:pPr>
              <a:spcBef>
                <a:spcPts val="0"/>
              </a:spcBef>
              <a:spcAft>
                <a:spcPts val="900"/>
              </a:spcAft>
              <a:buSzPct val="100000"/>
              <a:defRPr/>
            </a:pPr>
            <a:r>
              <a:rPr lang="en-US" dirty="0">
                <a:solidFill>
                  <a:schemeClr val="bg2"/>
                </a:solidFill>
              </a:rPr>
              <a:t>Machine cycle</a:t>
            </a:r>
          </a:p>
          <a:p>
            <a:pPr lvl="1">
              <a:spcBef>
                <a:spcPts val="0"/>
              </a:spcBef>
              <a:spcAft>
                <a:spcPts val="900"/>
              </a:spcAft>
              <a:defRPr/>
            </a:pPr>
            <a:r>
              <a:rPr lang="en-US" dirty="0"/>
              <a:t>Fetch</a:t>
            </a:r>
          </a:p>
          <a:p>
            <a:pPr lvl="1">
              <a:spcBef>
                <a:spcPts val="0"/>
              </a:spcBef>
              <a:spcAft>
                <a:spcPts val="900"/>
              </a:spcAft>
              <a:defRPr/>
            </a:pPr>
            <a:r>
              <a:rPr lang="en-US" dirty="0"/>
              <a:t>Decode</a:t>
            </a:r>
          </a:p>
          <a:p>
            <a:pPr lvl="1">
              <a:spcBef>
                <a:spcPts val="0"/>
              </a:spcBef>
              <a:spcAft>
                <a:spcPts val="900"/>
              </a:spcAft>
              <a:defRPr/>
            </a:pPr>
            <a:r>
              <a:rPr lang="en-US" dirty="0"/>
              <a:t>Execute </a:t>
            </a:r>
          </a:p>
          <a:p>
            <a:pPr lvl="1">
              <a:spcBef>
                <a:spcPts val="0"/>
              </a:spcBef>
              <a:spcAft>
                <a:spcPts val="900"/>
              </a:spcAft>
              <a:defRPr/>
            </a:pPr>
            <a:r>
              <a:rPr lang="en-US" dirty="0"/>
              <a:t>Store</a:t>
            </a:r>
          </a:p>
          <a:p>
            <a:pPr>
              <a:spcBef>
                <a:spcPts val="0"/>
              </a:spcBef>
              <a:spcAft>
                <a:spcPts val="900"/>
              </a:spcAft>
              <a:buSzPct val="100000"/>
              <a:defRPr/>
            </a:pPr>
            <a:r>
              <a:rPr lang="en-US" dirty="0">
                <a:solidFill>
                  <a:schemeClr val="bg2"/>
                </a:solidFill>
              </a:rPr>
              <a:t>Two units</a:t>
            </a:r>
          </a:p>
          <a:p>
            <a:pPr lvl="1">
              <a:spcBef>
                <a:spcPts val="0"/>
              </a:spcBef>
              <a:spcAft>
                <a:spcPts val="900"/>
              </a:spcAft>
              <a:defRPr/>
            </a:pPr>
            <a:r>
              <a:rPr lang="en-US" dirty="0"/>
              <a:t>Control unit</a:t>
            </a:r>
          </a:p>
          <a:p>
            <a:pPr lvl="1">
              <a:spcBef>
                <a:spcPts val="0"/>
              </a:spcBef>
              <a:spcAft>
                <a:spcPts val="900"/>
              </a:spcAft>
              <a:defRPr/>
            </a:pPr>
            <a:r>
              <a:rPr lang="en-US" dirty="0"/>
              <a:t>Arithmetic logic</a:t>
            </a:r>
            <a:br>
              <a:rPr lang="en-US" dirty="0"/>
            </a:br>
            <a:r>
              <a:rPr lang="en-US" dirty="0"/>
              <a:t>unit (ALU)</a:t>
            </a:r>
          </a:p>
        </p:txBody>
      </p:sp>
      <p:pic>
        <p:nvPicPr>
          <p:cNvPr id="5" name="Picture 4" descr="The CPU Machine Cycle includes:&#10;-RAM of 1002 to 1010.&#10;-CPU with &#10;• Registers from R1 to R10,&#10;• Control Unit,&#10;• Arithmetic Logic Unit (ALU).&#10;The CPU Machine Cycle shows the following,&#10;• Control Unit fetches instruction from RAM.&#10;• Control Unit decodes the instructions from Registers into commands.&#10;• The Arithmetic Logic Unit (ALU) executes the command.&#10;• From ALU, the results are stored in Registers.">
            <a:extLst>
              <a:ext uri="{FF2B5EF4-FFF2-40B4-BE49-F238E27FC236}">
                <a16:creationId xmlns:a16="http://schemas.microsoft.com/office/drawing/2014/main" id="{90EA154D-9D91-4235-83F7-FCFF76BD0C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1600200"/>
            <a:ext cx="5056632" cy="4626879"/>
          </a:xfrm>
          <a:prstGeom prst="rect">
            <a:avLst/>
          </a:prstGeom>
        </p:spPr>
      </p:pic>
    </p:spTree>
    <p:extLst>
      <p:ext uri="{BB962C8B-B14F-4D97-AF65-F5344CB8AC3E}">
        <p14:creationId xmlns:p14="http://schemas.microsoft.com/office/powerpoint/2010/main" val="32172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Evaluating the CPU Subsystem</a:t>
            </a:r>
            <a:br>
              <a:rPr lang="en-US" sz="3000" dirty="0"/>
            </a:br>
            <a:r>
              <a:rPr lang="en-US" sz="3200" dirty="0"/>
              <a:t>How the CPU Works (3 of 3)</a:t>
            </a:r>
            <a:br>
              <a:rPr lang="en-US" sz="3200" dirty="0"/>
            </a:br>
            <a:r>
              <a:rPr lang="en-US" sz="2000" dirty="0"/>
              <a:t>(Objective 6.3)</a:t>
            </a:r>
            <a:endParaRPr lang="en-US" dirty="0">
              <a:effectLst/>
            </a:endParaRPr>
          </a:p>
        </p:txBody>
      </p:sp>
      <p:sp>
        <p:nvSpPr>
          <p:cNvPr id="3" name="Content Placeholder 2"/>
          <p:cNvSpPr>
            <a:spLocks noGrp="1"/>
          </p:cNvSpPr>
          <p:nvPr>
            <p:ph idx="1"/>
          </p:nvPr>
        </p:nvSpPr>
        <p:spPr>
          <a:xfrm>
            <a:off x="457200" y="1600200"/>
            <a:ext cx="5105399" cy="5181600"/>
          </a:xfrm>
        </p:spPr>
        <p:txBody>
          <a:bodyPr>
            <a:normAutofit/>
          </a:bodyPr>
          <a:lstStyle/>
          <a:p>
            <a:pPr>
              <a:lnSpc>
                <a:spcPct val="110000"/>
              </a:lnSpc>
              <a:spcBef>
                <a:spcPts val="0"/>
              </a:spcBef>
              <a:spcAft>
                <a:spcPts val="600"/>
              </a:spcAft>
              <a:defRPr/>
            </a:pPr>
            <a:r>
              <a:rPr lang="en-US" dirty="0"/>
              <a:t>CPU’s processing power </a:t>
            </a:r>
          </a:p>
          <a:p>
            <a:pPr lvl="1">
              <a:lnSpc>
                <a:spcPct val="110000"/>
              </a:lnSpc>
              <a:spcBef>
                <a:spcPts val="0"/>
              </a:spcBef>
              <a:spcAft>
                <a:spcPts val="600"/>
              </a:spcAft>
            </a:pPr>
            <a:r>
              <a:rPr lang="en-US" dirty="0"/>
              <a:t>Clock speed</a:t>
            </a:r>
          </a:p>
          <a:p>
            <a:pPr lvl="1">
              <a:lnSpc>
                <a:spcPct val="110000"/>
              </a:lnSpc>
              <a:spcBef>
                <a:spcPts val="0"/>
              </a:spcBef>
              <a:spcAft>
                <a:spcPts val="600"/>
              </a:spcAft>
            </a:pPr>
            <a:r>
              <a:rPr lang="en-US" dirty="0"/>
              <a:t>Overclocking</a:t>
            </a:r>
          </a:p>
          <a:p>
            <a:pPr lvl="1">
              <a:lnSpc>
                <a:spcPct val="110000"/>
              </a:lnSpc>
              <a:spcBef>
                <a:spcPts val="0"/>
              </a:spcBef>
              <a:spcAft>
                <a:spcPts val="600"/>
              </a:spcAft>
            </a:pPr>
            <a:r>
              <a:rPr lang="en-US" dirty="0"/>
              <a:t>Cores</a:t>
            </a:r>
          </a:p>
          <a:p>
            <a:pPr lvl="1">
              <a:lnSpc>
                <a:spcPct val="110000"/>
              </a:lnSpc>
              <a:spcBef>
                <a:spcPts val="0"/>
              </a:spcBef>
              <a:spcAft>
                <a:spcPts val="600"/>
              </a:spcAft>
            </a:pPr>
            <a:r>
              <a:rPr lang="en-US" dirty="0"/>
              <a:t>Parallel processing</a:t>
            </a:r>
          </a:p>
          <a:p>
            <a:pPr lvl="1">
              <a:lnSpc>
                <a:spcPct val="110000"/>
              </a:lnSpc>
              <a:spcBef>
                <a:spcPts val="0"/>
              </a:spcBef>
              <a:spcAft>
                <a:spcPts val="600"/>
              </a:spcAft>
            </a:pPr>
            <a:r>
              <a:rPr lang="en-US" dirty="0"/>
              <a:t>Cache memory</a:t>
            </a:r>
          </a:p>
          <a:p>
            <a:pPr>
              <a:lnSpc>
                <a:spcPct val="110000"/>
              </a:lnSpc>
              <a:spcBef>
                <a:spcPts val="0"/>
              </a:spcBef>
              <a:spcAft>
                <a:spcPts val="600"/>
              </a:spcAft>
              <a:defRPr/>
            </a:pPr>
            <a:r>
              <a:rPr lang="en-US" dirty="0"/>
              <a:t>Pipelining</a:t>
            </a:r>
          </a:p>
          <a:p>
            <a:pPr>
              <a:lnSpc>
                <a:spcPct val="110000"/>
              </a:lnSpc>
              <a:spcBef>
                <a:spcPts val="0"/>
              </a:spcBef>
              <a:spcAft>
                <a:spcPts val="600"/>
              </a:spcAft>
              <a:defRPr/>
            </a:pPr>
            <a:r>
              <a:rPr lang="en-US" dirty="0"/>
              <a:t>Hyperthreading</a:t>
            </a:r>
          </a:p>
        </p:txBody>
      </p:sp>
      <p:pic>
        <p:nvPicPr>
          <p:cNvPr id="6" name="Picture 5" descr="a) Hyperthreading shows only Web Browser and Virus Scan running. &#10;b) The Quad Core processor which is hyperthreaded works with&#10;• Music&#10;• Word Processing&#10;• Web Browser&#10;• Movie&#10;• Gaming&#10;• Spreadsheet&#10;• Virus Scan&#10;• Video Editing.">
            <a:extLst>
              <a:ext uri="{FF2B5EF4-FFF2-40B4-BE49-F238E27FC236}">
                <a16:creationId xmlns:a16="http://schemas.microsoft.com/office/drawing/2014/main" id="{6BA95C14-1F86-4B3C-BC83-48F6CF6CD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058" y="2209800"/>
            <a:ext cx="3835987" cy="3962400"/>
          </a:xfrm>
          <a:prstGeom prst="rect">
            <a:avLst/>
          </a:prstGeom>
        </p:spPr>
      </p:pic>
    </p:spTree>
    <p:extLst>
      <p:ext uri="{BB962C8B-B14F-4D97-AF65-F5344CB8AC3E}">
        <p14:creationId xmlns:p14="http://schemas.microsoft.com/office/powerpoint/2010/main" val="425289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effectLst/>
              </a:rPr>
              <a:t>Evaluating the CPU Subsystem</a:t>
            </a:r>
            <a:br>
              <a:rPr lang="en-US" sz="4500" dirty="0"/>
            </a:br>
            <a:r>
              <a:rPr lang="en-US" sz="3200" dirty="0"/>
              <a:t>Measuring CPU Performance</a:t>
            </a:r>
            <a:br>
              <a:rPr lang="en-US" sz="3200" dirty="0"/>
            </a:br>
            <a:r>
              <a:rPr lang="en-US" sz="2000" dirty="0"/>
              <a:t>(Objective 6.4)</a:t>
            </a:r>
            <a:endParaRPr lang="en-US" dirty="0">
              <a:effectLst/>
            </a:endParaRPr>
          </a:p>
        </p:txBody>
      </p:sp>
      <p:pic>
        <p:nvPicPr>
          <p:cNvPr id="5" name="Picture 4" descr="Clock Speed:&#10;• Power users: Clock speed is very important; consider whether overclocking is worth sacrificing CPU longevity&#10;• Casual/Mobile users: Clock speed is not as important                                                                                 Multiple Cores:&#10;• Power users: Get as many cores as possible&#10;• Casual users: Fewer cores is acceptable&#10;• Mobile users: Low power draw is more critical than number of cores&#10;Cache Memory:&#10;• Power users: Paying for more cache memory is a good investment&#10;• Casual/Mobile users: Save your money&#10;CPU Benchmark:&#10;• Use benchmarks to get an exact measure of the difference between two CPUs">
            <a:extLst>
              <a:ext uri="{FF2B5EF4-FFF2-40B4-BE49-F238E27FC236}">
                <a16:creationId xmlns:a16="http://schemas.microsoft.com/office/drawing/2014/main" id="{80E2BABC-5D84-4C2D-A9FB-9748100A4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600200"/>
            <a:ext cx="5535991" cy="4774568"/>
          </a:xfrm>
          <a:prstGeom prst="rect">
            <a:avLst/>
          </a:prstGeom>
        </p:spPr>
      </p:pic>
    </p:spTree>
    <p:extLst>
      <p:ext uri="{BB962C8B-B14F-4D97-AF65-F5344CB8AC3E}">
        <p14:creationId xmlns:p14="http://schemas.microsoft.com/office/powerpoint/2010/main" val="335671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PPT_Template_USHE_12May2017.pptx  -  Read-Only" id="{22597553-630D-4F83-8E81-ADE98E8457F1}" vid="{1F83AEAC-0AA2-4812-95B6-E943621B11E8}"/>
    </a:ext>
  </a:ext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LecturePPT_Template_USHE_12May2017</Template>
  <TotalTime>0</TotalTime>
  <Words>2252</Words>
  <Application>Microsoft Office PowerPoint</Application>
  <PresentationFormat>On-screen Show (4:3)</PresentationFormat>
  <Paragraphs>288</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 Narrow</vt:lpstr>
      <vt:lpstr>Noto Sans Symbols</vt:lpstr>
      <vt:lpstr>Times New Roman</vt:lpstr>
      <vt:lpstr>Verdana</vt:lpstr>
      <vt:lpstr>508 Lecture</vt:lpstr>
      <vt:lpstr>Technology in Action</vt:lpstr>
      <vt:lpstr>Learning Objectives (1 of 2)</vt:lpstr>
      <vt:lpstr>Learning Objectives (2 of 2)</vt:lpstr>
      <vt:lpstr>Your Ideal Computing Device Moore’s Law (Objective 6.1)</vt:lpstr>
      <vt:lpstr>Your Ideal Computing Device Selecting a Computing Device (Objective 6.2)</vt:lpstr>
      <vt:lpstr>Evaluating the CPU Subsystem How the CPU Works (1 of 3) (Objective 6.3)</vt:lpstr>
      <vt:lpstr>Evaluating the CPU Subsystem How the CPU Works (2 of 3) (Objective 6.3) </vt:lpstr>
      <vt:lpstr>Evaluating the CPU Subsystem How the CPU Works (3 of 3) (Objective 6.3)</vt:lpstr>
      <vt:lpstr>Evaluating the CPU Subsystem Measuring CPU Performance (Objective 6.4)</vt:lpstr>
      <vt:lpstr>Evaluating the Memory Subsystem Random Access Memory (1 of 4) (Objective 6.5)</vt:lpstr>
      <vt:lpstr>Evaluating the Memory Subsystem Random Access Memory (2 of 4) (Objective 6.5)</vt:lpstr>
      <vt:lpstr>Evaluating the Memory Subsystem Random Access Memory (3 of 4) (Objective 6.5)</vt:lpstr>
      <vt:lpstr>Evaluating the Memory Subsystem Random Access Memory (4 of 4) (Objective 6.5)</vt:lpstr>
      <vt:lpstr>Evaluating the Memory Subsystem Adding RAM (Objective 6.6)</vt:lpstr>
      <vt:lpstr>Evaluating the Storage Subsystem Types of Storage Drives (1 of 3) (Objective 6.7)</vt:lpstr>
      <vt:lpstr>Evaluating the Storage Subsystem Types of Storage Drives (2 of 3) (Objective 6.7)</vt:lpstr>
      <vt:lpstr>Evaluating the Storage Subsystem Types of Storage Drives (3 of 3) (Objective 6.7)</vt:lpstr>
      <vt:lpstr>Evaluating the Storage Subsystem Storage Needs (1 of 3) (Objective 6.8)</vt:lpstr>
      <vt:lpstr>Evaluating the Storage Subsystem Storage Needs (2 of 3) (Objective 6.8)</vt:lpstr>
      <vt:lpstr>Evaluating the Storage Subsystem Storage Needs (3 of 3) (Objective 6.8)</vt:lpstr>
      <vt:lpstr>Evaluating the Media Subsystems Video Cards (1 of 2) (Objective 6.9)</vt:lpstr>
      <vt:lpstr>Evaluating the Media Subsystems Video Cards (2 of 2) (Objective 6.9)</vt:lpstr>
      <vt:lpstr>Evaluating the Media Subsystems Sound Cards (Objective 6.10)</vt:lpstr>
      <vt:lpstr>Evaluating System Reliability and Moving on Maintaining System Reliability (1 of 2) (Objective 6.11)</vt:lpstr>
      <vt:lpstr>Evaluating System Reliability and Moving on Maintaining System Reliability (2 of 2) (Objective 6.11)</vt:lpstr>
      <vt:lpstr>Evaluating System Reliability and Moving on Getting Rid of Your Old Computer (Objective 6.12)</vt:lpstr>
      <vt:lpstr>Questions</vt:lpstr>
      <vt:lpstr>Copyright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Action 15e</dc:title>
  <dc:subject>Chapter 6</dc:subject>
  <dc:creator/>
  <cp:lastModifiedBy/>
  <cp:revision>1</cp:revision>
  <dcterms:created xsi:type="dcterms:W3CDTF">2017-01-24T02:43:43Z</dcterms:created>
  <dcterms:modified xsi:type="dcterms:W3CDTF">2018-09-12T02:58:22Z</dcterms:modified>
</cp:coreProperties>
</file>